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Archivo Black" charset="1" panose="020B0A03020202020B04"/>
      <p:regular r:id="rId26"/>
    </p:embeddedFont>
    <p:embeddedFont>
      <p:font typeface="Red Hat Display" charset="1" panose="02010503040201060303"/>
      <p:regular r:id="rId27"/>
    </p:embeddedFont>
    <p:embeddedFont>
      <p:font typeface="Lato" charset="1" panose="020F0502020204030203"/>
      <p:regular r:id="rId28"/>
    </p:embeddedFont>
    <p:embeddedFont>
      <p:font typeface="Red Hat Display Bold" charset="1" panose="02010803040201060303"/>
      <p:regular r:id="rId29"/>
    </p:embeddedFont>
    <p:embeddedFont>
      <p:font typeface="Open Sans Light" charset="1" panose="020B0306030504020204"/>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jpeg>
</file>

<file path=ppt/media/image13.png>
</file>

<file path=ppt/media/image14.svg>
</file>

<file path=ppt/media/image15.png>
</file>

<file path=ppt/media/image16.png>
</file>

<file path=ppt/media/image17.png>
</file>

<file path=ppt/media/image18.png>
</file>

<file path=ppt/media/image19.jpeg>
</file>

<file path=ppt/media/image2.png>
</file>

<file path=ppt/media/image3.jpeg>
</file>

<file path=ppt/media/image4.png>
</file>

<file path=ppt/media/image5.png>
</file>

<file path=ppt/media/image6.svg>
</file>

<file path=ppt/media/image7.pn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9.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10.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11.png" Type="http://schemas.openxmlformats.org/officeDocument/2006/relationships/image"/><Relationship Id="rId5" Target="../media/image12.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4.png" Type="http://schemas.openxmlformats.org/officeDocument/2006/relationships/image"/><Relationship Id="rId6" Target="../media/image1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 Id="rId6" Target="../media/image18.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2755601"/>
            <a:ext cx="11695306" cy="3200970"/>
          </a:xfrm>
          <a:prstGeom prst="rect">
            <a:avLst/>
          </a:prstGeom>
        </p:spPr>
        <p:txBody>
          <a:bodyPr anchor="t" rtlCol="false" tIns="0" lIns="0" bIns="0" rIns="0">
            <a:spAutoFit/>
          </a:bodyPr>
          <a:lstStyle/>
          <a:p>
            <a:pPr algn="l">
              <a:lnSpc>
                <a:spcPts val="12218"/>
              </a:lnSpc>
            </a:pPr>
            <a:r>
              <a:rPr lang="en-US" sz="12998">
                <a:solidFill>
                  <a:srgbClr val="FFFFFF"/>
                </a:solidFill>
                <a:latin typeface="Archivo Black"/>
                <a:ea typeface="Archivo Black"/>
                <a:cs typeface="Archivo Black"/>
                <a:sym typeface="Archivo Black"/>
              </a:rPr>
              <a:t>Chatbot Presentation</a:t>
            </a:r>
          </a:p>
        </p:txBody>
      </p:sp>
      <p:sp>
        <p:nvSpPr>
          <p:cNvPr name="TextBox 4" id="4"/>
          <p:cNvSpPr txBox="true"/>
          <p:nvPr/>
        </p:nvSpPr>
        <p:spPr>
          <a:xfrm rot="0">
            <a:off x="1076325" y="6622983"/>
            <a:ext cx="8067675" cy="746164"/>
          </a:xfrm>
          <a:prstGeom prst="rect">
            <a:avLst/>
          </a:prstGeom>
        </p:spPr>
        <p:txBody>
          <a:bodyPr anchor="t" rtlCol="false" tIns="0" lIns="0" bIns="0" rIns="0">
            <a:spAutoFit/>
          </a:bodyPr>
          <a:lstStyle/>
          <a:p>
            <a:pPr algn="l">
              <a:lnSpc>
                <a:spcPts val="6122"/>
              </a:lnSpc>
              <a:spcBef>
                <a:spcPct val="0"/>
              </a:spcBef>
            </a:pPr>
            <a:r>
              <a:rPr lang="en-US" sz="4373">
                <a:solidFill>
                  <a:srgbClr val="F4F4ED"/>
                </a:solidFill>
                <a:latin typeface="Red Hat Display"/>
                <a:ea typeface="Red Hat Display"/>
                <a:cs typeface="Red Hat Display"/>
                <a:sym typeface="Red Hat Display"/>
              </a:rPr>
              <a:t>Presented by team TRIDENTS</a:t>
            </a:r>
          </a:p>
        </p:txBody>
      </p:sp>
      <p:sp>
        <p:nvSpPr>
          <p:cNvPr name="TextBox 5" id="5"/>
          <p:cNvSpPr txBox="true"/>
          <p:nvPr/>
        </p:nvSpPr>
        <p:spPr>
          <a:xfrm rot="0">
            <a:off x="1236359" y="8860602"/>
            <a:ext cx="5290156" cy="1020989"/>
          </a:xfrm>
          <a:prstGeom prst="rect">
            <a:avLst/>
          </a:prstGeom>
        </p:spPr>
        <p:txBody>
          <a:bodyPr anchor="t" rtlCol="false" tIns="0" lIns="0" bIns="0" rIns="0">
            <a:spAutoFit/>
          </a:bodyPr>
          <a:lstStyle/>
          <a:p>
            <a:pPr algn="l">
              <a:lnSpc>
                <a:spcPts val="4100"/>
              </a:lnSpc>
              <a:spcBef>
                <a:spcPct val="0"/>
              </a:spcBef>
            </a:pPr>
            <a:r>
              <a:rPr lang="en-US" sz="2928">
                <a:solidFill>
                  <a:srgbClr val="E5E1DA"/>
                </a:solidFill>
                <a:latin typeface="Lato"/>
                <a:ea typeface="Lato"/>
                <a:cs typeface="Lato"/>
                <a:sym typeface="Lato"/>
              </a:rPr>
              <a:t>Shuvam Swapnil Dash (Leader)</a:t>
            </a:r>
          </a:p>
          <a:p>
            <a:pPr algn="l">
              <a:lnSpc>
                <a:spcPts val="4100"/>
              </a:lnSpc>
              <a:spcBef>
                <a:spcPct val="0"/>
              </a:spcBef>
            </a:pPr>
          </a:p>
        </p:txBody>
      </p:sp>
      <p:sp>
        <p:nvSpPr>
          <p:cNvPr name="Freeform 6" id="6"/>
          <p:cNvSpPr/>
          <p:nvPr/>
        </p:nvSpPr>
        <p:spPr>
          <a:xfrm flipH="false" flipV="true" rot="-1542318">
            <a:off x="13654428" y="80032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3"/>
            <a:stretch>
              <a:fillRect l="0" t="0" r="0" b="0"/>
            </a:stretch>
          </a:blipFill>
        </p:spPr>
      </p:sp>
      <p:sp>
        <p:nvSpPr>
          <p:cNvPr name="TextBox 7" id="7"/>
          <p:cNvSpPr txBox="true"/>
          <p:nvPr/>
        </p:nvSpPr>
        <p:spPr>
          <a:xfrm rot="0">
            <a:off x="1683351" y="9493418"/>
            <a:ext cx="3586845" cy="391069"/>
          </a:xfrm>
          <a:prstGeom prst="rect">
            <a:avLst/>
          </a:prstGeom>
        </p:spPr>
        <p:txBody>
          <a:bodyPr anchor="t" rtlCol="false" tIns="0" lIns="0" bIns="0" rIns="0">
            <a:spAutoFit/>
          </a:bodyPr>
          <a:lstStyle/>
          <a:p>
            <a:pPr algn="ctr">
              <a:lnSpc>
                <a:spcPts val="3120"/>
              </a:lnSpc>
              <a:spcBef>
                <a:spcPct val="0"/>
              </a:spcBef>
            </a:pPr>
            <a:r>
              <a:rPr lang="en-US" sz="2228">
                <a:solidFill>
                  <a:srgbClr val="E5E1DA"/>
                </a:solidFill>
                <a:latin typeface="Lato"/>
                <a:ea typeface="Lato"/>
                <a:cs typeface="Lato"/>
                <a:sym typeface="Lato"/>
              </a:rPr>
              <a:t>App and ML Developer</a:t>
            </a:r>
          </a:p>
        </p:txBody>
      </p:sp>
      <p:sp>
        <p:nvSpPr>
          <p:cNvPr name="TextBox 8" id="8"/>
          <p:cNvSpPr txBox="true"/>
          <p:nvPr/>
        </p:nvSpPr>
        <p:spPr>
          <a:xfrm rot="0">
            <a:off x="7213912" y="8863498"/>
            <a:ext cx="5290156" cy="506639"/>
          </a:xfrm>
          <a:prstGeom prst="rect">
            <a:avLst/>
          </a:prstGeom>
        </p:spPr>
        <p:txBody>
          <a:bodyPr anchor="t" rtlCol="false" tIns="0" lIns="0" bIns="0" rIns="0">
            <a:spAutoFit/>
          </a:bodyPr>
          <a:lstStyle/>
          <a:p>
            <a:pPr algn="ctr">
              <a:lnSpc>
                <a:spcPts val="4100"/>
              </a:lnSpc>
              <a:spcBef>
                <a:spcPct val="0"/>
              </a:spcBef>
            </a:pPr>
            <a:r>
              <a:rPr lang="en-US" sz="2928">
                <a:solidFill>
                  <a:srgbClr val="E5E1DA"/>
                </a:solidFill>
                <a:latin typeface="Lato"/>
                <a:ea typeface="Lato"/>
                <a:cs typeface="Lato"/>
                <a:sym typeface="Lato"/>
              </a:rPr>
              <a:t>Shashwat Mandal</a:t>
            </a:r>
          </a:p>
        </p:txBody>
      </p:sp>
      <p:sp>
        <p:nvSpPr>
          <p:cNvPr name="TextBox 9" id="9"/>
          <p:cNvSpPr txBox="true"/>
          <p:nvPr/>
        </p:nvSpPr>
        <p:spPr>
          <a:xfrm rot="0">
            <a:off x="8065568" y="9493418"/>
            <a:ext cx="3586845" cy="391069"/>
          </a:xfrm>
          <a:prstGeom prst="rect">
            <a:avLst/>
          </a:prstGeom>
        </p:spPr>
        <p:txBody>
          <a:bodyPr anchor="t" rtlCol="false" tIns="0" lIns="0" bIns="0" rIns="0">
            <a:spAutoFit/>
          </a:bodyPr>
          <a:lstStyle/>
          <a:p>
            <a:pPr algn="ctr">
              <a:lnSpc>
                <a:spcPts val="3120"/>
              </a:lnSpc>
              <a:spcBef>
                <a:spcPct val="0"/>
              </a:spcBef>
            </a:pPr>
            <a:r>
              <a:rPr lang="en-US" sz="2228">
                <a:solidFill>
                  <a:srgbClr val="E5E1DA"/>
                </a:solidFill>
                <a:latin typeface="Lato"/>
                <a:ea typeface="Lato"/>
                <a:cs typeface="Lato"/>
                <a:sym typeface="Lato"/>
              </a:rPr>
              <a:t>ML Developer</a:t>
            </a:r>
          </a:p>
        </p:txBody>
      </p:sp>
      <p:sp>
        <p:nvSpPr>
          <p:cNvPr name="TextBox 10" id="10"/>
          <p:cNvSpPr txBox="true"/>
          <p:nvPr/>
        </p:nvSpPr>
        <p:spPr>
          <a:xfrm rot="0">
            <a:off x="12446918" y="8860602"/>
            <a:ext cx="5290156" cy="506639"/>
          </a:xfrm>
          <a:prstGeom prst="rect">
            <a:avLst/>
          </a:prstGeom>
        </p:spPr>
        <p:txBody>
          <a:bodyPr anchor="t" rtlCol="false" tIns="0" lIns="0" bIns="0" rIns="0">
            <a:spAutoFit/>
          </a:bodyPr>
          <a:lstStyle/>
          <a:p>
            <a:pPr algn="ctr">
              <a:lnSpc>
                <a:spcPts val="4100"/>
              </a:lnSpc>
              <a:spcBef>
                <a:spcPct val="0"/>
              </a:spcBef>
            </a:pPr>
            <a:r>
              <a:rPr lang="en-US" sz="2928">
                <a:solidFill>
                  <a:srgbClr val="E5E1DA"/>
                </a:solidFill>
                <a:latin typeface="Lato"/>
                <a:ea typeface="Lato"/>
                <a:cs typeface="Lato"/>
                <a:sym typeface="Lato"/>
              </a:rPr>
              <a:t>Kunal Bansal</a:t>
            </a:r>
          </a:p>
        </p:txBody>
      </p:sp>
      <p:sp>
        <p:nvSpPr>
          <p:cNvPr name="TextBox 11" id="11"/>
          <p:cNvSpPr txBox="true"/>
          <p:nvPr/>
        </p:nvSpPr>
        <p:spPr>
          <a:xfrm rot="0">
            <a:off x="13298574" y="9490522"/>
            <a:ext cx="3586845" cy="391069"/>
          </a:xfrm>
          <a:prstGeom prst="rect">
            <a:avLst/>
          </a:prstGeom>
        </p:spPr>
        <p:txBody>
          <a:bodyPr anchor="t" rtlCol="false" tIns="0" lIns="0" bIns="0" rIns="0">
            <a:spAutoFit/>
          </a:bodyPr>
          <a:lstStyle/>
          <a:p>
            <a:pPr algn="ctr">
              <a:lnSpc>
                <a:spcPts val="3120"/>
              </a:lnSpc>
              <a:spcBef>
                <a:spcPct val="0"/>
              </a:spcBef>
            </a:pPr>
            <a:r>
              <a:rPr lang="en-US" sz="2228">
                <a:solidFill>
                  <a:srgbClr val="E5E1DA"/>
                </a:solidFill>
                <a:latin typeface="Lato"/>
                <a:ea typeface="Lato"/>
                <a:cs typeface="Lato"/>
                <a:sym typeface="Lato"/>
              </a:rPr>
              <a:t>App Developer</a:t>
            </a:r>
          </a:p>
        </p:txBody>
      </p:sp>
      <p:sp>
        <p:nvSpPr>
          <p:cNvPr name="TextBox 12" id="12"/>
          <p:cNvSpPr txBox="true"/>
          <p:nvPr/>
        </p:nvSpPr>
        <p:spPr>
          <a:xfrm rot="0">
            <a:off x="1076325" y="942975"/>
            <a:ext cx="8067675" cy="746164"/>
          </a:xfrm>
          <a:prstGeom prst="rect">
            <a:avLst/>
          </a:prstGeom>
        </p:spPr>
        <p:txBody>
          <a:bodyPr anchor="t" rtlCol="false" tIns="0" lIns="0" bIns="0" rIns="0">
            <a:spAutoFit/>
          </a:bodyPr>
          <a:lstStyle/>
          <a:p>
            <a:pPr algn="l">
              <a:lnSpc>
                <a:spcPts val="6122"/>
              </a:lnSpc>
              <a:spcBef>
                <a:spcPct val="0"/>
              </a:spcBef>
            </a:pPr>
            <a:r>
              <a:rPr lang="en-US" sz="4373">
                <a:solidFill>
                  <a:srgbClr val="E4DA99"/>
                </a:solidFill>
                <a:latin typeface="Red Hat Display"/>
                <a:ea typeface="Red Hat Display"/>
                <a:cs typeface="Red Hat Display"/>
                <a:sym typeface="Red Hat Display"/>
              </a:rPr>
              <a:t>Let’s deduce the why and how....</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7192264" y="322201"/>
            <a:ext cx="12221289" cy="8822969"/>
          </a:xfrm>
          <a:custGeom>
            <a:avLst/>
            <a:gdLst/>
            <a:ahLst/>
            <a:cxnLst/>
            <a:rect r="r" b="b" t="t" l="l"/>
            <a:pathLst>
              <a:path h="8822969" w="12221289">
                <a:moveTo>
                  <a:pt x="12221289" y="0"/>
                </a:moveTo>
                <a:lnTo>
                  <a:pt x="0" y="0"/>
                </a:lnTo>
                <a:lnTo>
                  <a:pt x="0" y="8822969"/>
                </a:lnTo>
                <a:lnTo>
                  <a:pt x="12221289" y="8822969"/>
                </a:lnTo>
                <a:lnTo>
                  <a:pt x="12221289" y="0"/>
                </a:lnTo>
                <a:close/>
              </a:path>
            </a:pathLst>
          </a:custGeom>
          <a:blipFill>
            <a:blip r:embed="rId3"/>
            <a:stretch>
              <a:fillRect l="0" t="0" r="0" b="0"/>
            </a:stretch>
          </a:blipFill>
        </p:spPr>
      </p:sp>
      <p:grpSp>
        <p:nvGrpSpPr>
          <p:cNvPr name="Group 4" id="4"/>
          <p:cNvGrpSpPr/>
          <p:nvPr/>
        </p:nvGrpSpPr>
        <p:grpSpPr>
          <a:xfrm rot="0">
            <a:off x="175502" y="3271206"/>
            <a:ext cx="4062661" cy="2988898"/>
            <a:chOff x="0" y="0"/>
            <a:chExt cx="1070001" cy="787200"/>
          </a:xfrm>
        </p:grpSpPr>
        <p:sp>
          <p:nvSpPr>
            <p:cNvPr name="Freeform 5" id="5"/>
            <p:cNvSpPr/>
            <p:nvPr/>
          </p:nvSpPr>
          <p:spPr>
            <a:xfrm flipH="false" flipV="false" rot="0">
              <a:off x="0" y="0"/>
              <a:ext cx="1070001" cy="787200"/>
            </a:xfrm>
            <a:custGeom>
              <a:avLst/>
              <a:gdLst/>
              <a:ahLst/>
              <a:cxnLst/>
              <a:rect r="r" b="b" t="t" l="l"/>
              <a:pathLst>
                <a:path h="787200" w="1070001">
                  <a:moveTo>
                    <a:pt x="38113" y="0"/>
                  </a:moveTo>
                  <a:lnTo>
                    <a:pt x="1031889" y="0"/>
                  </a:lnTo>
                  <a:cubicBezTo>
                    <a:pt x="1041997" y="0"/>
                    <a:pt x="1051691" y="4015"/>
                    <a:pt x="1058838" y="11163"/>
                  </a:cubicBezTo>
                  <a:cubicBezTo>
                    <a:pt x="1065986" y="18310"/>
                    <a:pt x="1070001" y="28004"/>
                    <a:pt x="1070001" y="38113"/>
                  </a:cubicBezTo>
                  <a:lnTo>
                    <a:pt x="1070001" y="749087"/>
                  </a:lnTo>
                  <a:cubicBezTo>
                    <a:pt x="1070001" y="770136"/>
                    <a:pt x="1052938" y="787200"/>
                    <a:pt x="1031889" y="787200"/>
                  </a:cubicBezTo>
                  <a:lnTo>
                    <a:pt x="38113" y="787200"/>
                  </a:lnTo>
                  <a:cubicBezTo>
                    <a:pt x="17064" y="787200"/>
                    <a:pt x="0" y="770136"/>
                    <a:pt x="0" y="749087"/>
                  </a:cubicBezTo>
                  <a:lnTo>
                    <a:pt x="0" y="38113"/>
                  </a:lnTo>
                  <a:cubicBezTo>
                    <a:pt x="0" y="17064"/>
                    <a:pt x="17064" y="0"/>
                    <a:pt x="38113" y="0"/>
                  </a:cubicBezTo>
                  <a:close/>
                </a:path>
              </a:pathLst>
            </a:custGeom>
            <a:solidFill>
              <a:srgbClr val="04001E"/>
            </a:solidFill>
            <a:ln w="38100" cap="sq">
              <a:solidFill>
                <a:srgbClr val="E5E1DA"/>
              </a:solidFill>
              <a:prstDash val="solid"/>
              <a:miter/>
            </a:ln>
          </p:spPr>
        </p:sp>
        <p:sp>
          <p:nvSpPr>
            <p:cNvPr name="TextBox 6" id="6"/>
            <p:cNvSpPr txBox="true"/>
            <p:nvPr/>
          </p:nvSpPr>
          <p:spPr>
            <a:xfrm>
              <a:off x="0" y="-38100"/>
              <a:ext cx="1070001" cy="8253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4394594" y="223993"/>
            <a:ext cx="13674331" cy="9839013"/>
          </a:xfrm>
          <a:custGeom>
            <a:avLst/>
            <a:gdLst/>
            <a:ahLst/>
            <a:cxnLst/>
            <a:rect r="r" b="b" t="t" l="l"/>
            <a:pathLst>
              <a:path h="9839013" w="13674331">
                <a:moveTo>
                  <a:pt x="0" y="0"/>
                </a:moveTo>
                <a:lnTo>
                  <a:pt x="13674331" y="0"/>
                </a:lnTo>
                <a:lnTo>
                  <a:pt x="13674331" y="9839014"/>
                </a:lnTo>
                <a:lnTo>
                  <a:pt x="0" y="9839014"/>
                </a:lnTo>
                <a:lnTo>
                  <a:pt x="0" y="0"/>
                </a:lnTo>
                <a:close/>
              </a:path>
            </a:pathLst>
          </a:custGeom>
          <a:blipFill>
            <a:blip r:embed="rId4"/>
            <a:stretch>
              <a:fillRect l="0" t="0" r="0" b="0"/>
            </a:stretch>
          </a:blipFill>
        </p:spPr>
      </p:sp>
      <p:sp>
        <p:nvSpPr>
          <p:cNvPr name="TextBox 8" id="8"/>
          <p:cNvSpPr txBox="true"/>
          <p:nvPr/>
        </p:nvSpPr>
        <p:spPr>
          <a:xfrm rot="0">
            <a:off x="114300" y="3783275"/>
            <a:ext cx="4015707" cy="2015121"/>
          </a:xfrm>
          <a:prstGeom prst="rect">
            <a:avLst/>
          </a:prstGeom>
        </p:spPr>
        <p:txBody>
          <a:bodyPr anchor="t" rtlCol="false" tIns="0" lIns="0" bIns="0" rIns="0">
            <a:spAutoFit/>
          </a:bodyPr>
          <a:lstStyle/>
          <a:p>
            <a:pPr algn="ctr">
              <a:lnSpc>
                <a:spcPts val="5238"/>
              </a:lnSpc>
            </a:pPr>
            <a:r>
              <a:rPr lang="en-US" sz="5400">
                <a:solidFill>
                  <a:srgbClr val="FFFFFF"/>
                </a:solidFill>
                <a:latin typeface="Archivo Black"/>
                <a:ea typeface="Archivo Black"/>
                <a:cs typeface="Archivo Black"/>
                <a:sym typeface="Archivo Black"/>
              </a:rPr>
              <a:t>Adaptive RAG System</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7192264" y="322201"/>
            <a:ext cx="12221289" cy="8822969"/>
          </a:xfrm>
          <a:custGeom>
            <a:avLst/>
            <a:gdLst/>
            <a:ahLst/>
            <a:cxnLst/>
            <a:rect r="r" b="b" t="t" l="l"/>
            <a:pathLst>
              <a:path h="8822969" w="12221289">
                <a:moveTo>
                  <a:pt x="12221289" y="0"/>
                </a:moveTo>
                <a:lnTo>
                  <a:pt x="0" y="0"/>
                </a:lnTo>
                <a:lnTo>
                  <a:pt x="0" y="8822969"/>
                </a:lnTo>
                <a:lnTo>
                  <a:pt x="12221289" y="8822969"/>
                </a:lnTo>
                <a:lnTo>
                  <a:pt x="12221289" y="0"/>
                </a:lnTo>
                <a:close/>
              </a:path>
            </a:pathLst>
          </a:custGeom>
          <a:blipFill>
            <a:blip r:embed="rId3"/>
            <a:stretch>
              <a:fillRect l="0" t="0" r="0" b="0"/>
            </a:stretch>
          </a:blipFill>
        </p:spPr>
      </p:sp>
      <p:grpSp>
        <p:nvGrpSpPr>
          <p:cNvPr name="Group 4" id="4"/>
          <p:cNvGrpSpPr/>
          <p:nvPr/>
        </p:nvGrpSpPr>
        <p:grpSpPr>
          <a:xfrm rot="0">
            <a:off x="718427" y="3271206"/>
            <a:ext cx="6600436" cy="2988898"/>
            <a:chOff x="0" y="0"/>
            <a:chExt cx="1738386" cy="787200"/>
          </a:xfrm>
        </p:grpSpPr>
        <p:sp>
          <p:nvSpPr>
            <p:cNvPr name="Freeform 5" id="5"/>
            <p:cNvSpPr/>
            <p:nvPr/>
          </p:nvSpPr>
          <p:spPr>
            <a:xfrm flipH="false" flipV="false" rot="0">
              <a:off x="0" y="0"/>
              <a:ext cx="1738386" cy="787200"/>
            </a:xfrm>
            <a:custGeom>
              <a:avLst/>
              <a:gdLst/>
              <a:ahLst/>
              <a:cxnLst/>
              <a:rect r="r" b="b" t="t" l="l"/>
              <a:pathLst>
                <a:path h="787200" w="1738386">
                  <a:moveTo>
                    <a:pt x="23459" y="0"/>
                  </a:moveTo>
                  <a:lnTo>
                    <a:pt x="1714927" y="0"/>
                  </a:lnTo>
                  <a:cubicBezTo>
                    <a:pt x="1721149" y="0"/>
                    <a:pt x="1727116" y="2472"/>
                    <a:pt x="1731515" y="6871"/>
                  </a:cubicBezTo>
                  <a:cubicBezTo>
                    <a:pt x="1735915" y="11270"/>
                    <a:pt x="1738386" y="17237"/>
                    <a:pt x="1738386" y="23459"/>
                  </a:cubicBezTo>
                  <a:lnTo>
                    <a:pt x="1738386" y="763741"/>
                  </a:lnTo>
                  <a:cubicBezTo>
                    <a:pt x="1738386" y="769962"/>
                    <a:pt x="1735915" y="775929"/>
                    <a:pt x="1731515" y="780329"/>
                  </a:cubicBezTo>
                  <a:cubicBezTo>
                    <a:pt x="1727116" y="784728"/>
                    <a:pt x="1721149" y="787200"/>
                    <a:pt x="1714927" y="787200"/>
                  </a:cubicBezTo>
                  <a:lnTo>
                    <a:pt x="23459" y="787200"/>
                  </a:lnTo>
                  <a:cubicBezTo>
                    <a:pt x="17237" y="787200"/>
                    <a:pt x="11270" y="784728"/>
                    <a:pt x="6871" y="780329"/>
                  </a:cubicBezTo>
                  <a:cubicBezTo>
                    <a:pt x="2472" y="775929"/>
                    <a:pt x="0" y="769962"/>
                    <a:pt x="0" y="763741"/>
                  </a:cubicBezTo>
                  <a:lnTo>
                    <a:pt x="0" y="23459"/>
                  </a:lnTo>
                  <a:cubicBezTo>
                    <a:pt x="0" y="17237"/>
                    <a:pt x="2472" y="11270"/>
                    <a:pt x="6871" y="6871"/>
                  </a:cubicBezTo>
                  <a:cubicBezTo>
                    <a:pt x="11270" y="2472"/>
                    <a:pt x="17237" y="0"/>
                    <a:pt x="23459" y="0"/>
                  </a:cubicBezTo>
                  <a:close/>
                </a:path>
              </a:pathLst>
            </a:custGeom>
            <a:solidFill>
              <a:srgbClr val="04001E"/>
            </a:solidFill>
            <a:ln w="38100" cap="sq">
              <a:solidFill>
                <a:srgbClr val="E5E1DA"/>
              </a:solidFill>
              <a:prstDash val="solid"/>
              <a:miter/>
            </a:ln>
          </p:spPr>
        </p:sp>
        <p:sp>
          <p:nvSpPr>
            <p:cNvPr name="TextBox 6" id="6"/>
            <p:cNvSpPr txBox="true"/>
            <p:nvPr/>
          </p:nvSpPr>
          <p:spPr>
            <a:xfrm>
              <a:off x="0" y="-38100"/>
              <a:ext cx="1738386" cy="8253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8010327" y="404262"/>
            <a:ext cx="6704168" cy="9517067"/>
            <a:chOff x="0" y="0"/>
            <a:chExt cx="2244276" cy="3185916"/>
          </a:xfrm>
        </p:grpSpPr>
        <p:sp>
          <p:nvSpPr>
            <p:cNvPr name="Freeform 8" id="8"/>
            <p:cNvSpPr/>
            <p:nvPr/>
          </p:nvSpPr>
          <p:spPr>
            <a:xfrm flipH="false" flipV="false" rot="0">
              <a:off x="0" y="0"/>
              <a:ext cx="2244276" cy="3185916"/>
            </a:xfrm>
            <a:custGeom>
              <a:avLst/>
              <a:gdLst/>
              <a:ahLst/>
              <a:cxnLst/>
              <a:rect r="r" b="b" t="t" l="l"/>
              <a:pathLst>
                <a:path h="3185916" w="2244276">
                  <a:moveTo>
                    <a:pt x="23096" y="0"/>
                  </a:moveTo>
                  <a:lnTo>
                    <a:pt x="2221180" y="0"/>
                  </a:lnTo>
                  <a:cubicBezTo>
                    <a:pt x="2233935" y="0"/>
                    <a:pt x="2244276" y="10340"/>
                    <a:pt x="2244276" y="23096"/>
                  </a:cubicBezTo>
                  <a:lnTo>
                    <a:pt x="2244276" y="3162821"/>
                  </a:lnTo>
                  <a:cubicBezTo>
                    <a:pt x="2244276" y="3168946"/>
                    <a:pt x="2241842" y="3174821"/>
                    <a:pt x="2237511" y="3179152"/>
                  </a:cubicBezTo>
                  <a:cubicBezTo>
                    <a:pt x="2233180" y="3183483"/>
                    <a:pt x="2227305" y="3185916"/>
                    <a:pt x="2221180" y="3185916"/>
                  </a:cubicBezTo>
                  <a:lnTo>
                    <a:pt x="23096" y="3185916"/>
                  </a:lnTo>
                  <a:cubicBezTo>
                    <a:pt x="10340" y="3185916"/>
                    <a:pt x="0" y="3175576"/>
                    <a:pt x="0" y="3162821"/>
                  </a:cubicBezTo>
                  <a:lnTo>
                    <a:pt x="0" y="23096"/>
                  </a:lnTo>
                  <a:cubicBezTo>
                    <a:pt x="0" y="10340"/>
                    <a:pt x="10340" y="0"/>
                    <a:pt x="23096" y="0"/>
                  </a:cubicBezTo>
                  <a:close/>
                </a:path>
              </a:pathLst>
            </a:custGeom>
            <a:solidFill>
              <a:srgbClr val="04001E"/>
            </a:solidFill>
            <a:ln w="38100" cap="sq">
              <a:solidFill>
                <a:srgbClr val="E5E1DA"/>
              </a:solidFill>
              <a:prstDash val="solid"/>
              <a:miter/>
            </a:ln>
          </p:spPr>
        </p:sp>
        <p:sp>
          <p:nvSpPr>
            <p:cNvPr name="TextBox 9" id="9"/>
            <p:cNvSpPr txBox="true"/>
            <p:nvPr/>
          </p:nvSpPr>
          <p:spPr>
            <a:xfrm>
              <a:off x="0" y="-38100"/>
              <a:ext cx="2244276" cy="3224016"/>
            </a:xfrm>
            <a:prstGeom prst="rect">
              <a:avLst/>
            </a:prstGeom>
          </p:spPr>
          <p:txBody>
            <a:bodyPr anchor="ctr" rtlCol="false" tIns="50800" lIns="50800" bIns="50800" rIns="50800"/>
            <a:lstStyle/>
            <a:p>
              <a:pPr algn="ctr" marL="410209" indent="-205105" lvl="1">
                <a:lnSpc>
                  <a:spcPts val="2659"/>
                </a:lnSpc>
                <a:buFont typeface="Arial"/>
                <a:buChar char="•"/>
              </a:pPr>
              <a:r>
                <a:rPr lang="en-US" sz="1899">
                  <a:solidFill>
                    <a:srgbClr val="000000"/>
                  </a:solidFill>
                  <a:latin typeface="Lato"/>
                  <a:ea typeface="Lato"/>
                  <a:cs typeface="Lato"/>
                  <a:sym typeface="Lato"/>
                </a:rPr>
                <a:t>fawf</a:t>
              </a:r>
            </a:p>
          </p:txBody>
        </p:sp>
      </p:grpSp>
      <p:sp>
        <p:nvSpPr>
          <p:cNvPr name="TextBox 10" id="10"/>
          <p:cNvSpPr txBox="true"/>
          <p:nvPr/>
        </p:nvSpPr>
        <p:spPr>
          <a:xfrm rot="0">
            <a:off x="657225" y="3783275"/>
            <a:ext cx="6201711" cy="2015121"/>
          </a:xfrm>
          <a:prstGeom prst="rect">
            <a:avLst/>
          </a:prstGeom>
        </p:spPr>
        <p:txBody>
          <a:bodyPr anchor="t" rtlCol="false" tIns="0" lIns="0" bIns="0" rIns="0">
            <a:spAutoFit/>
          </a:bodyPr>
          <a:lstStyle/>
          <a:p>
            <a:pPr algn="ctr">
              <a:lnSpc>
                <a:spcPts val="5238"/>
              </a:lnSpc>
            </a:pPr>
            <a:r>
              <a:rPr lang="en-US" sz="5400">
                <a:solidFill>
                  <a:srgbClr val="FFFFFF"/>
                </a:solidFill>
                <a:latin typeface="Archivo Black"/>
                <a:ea typeface="Archivo Black"/>
                <a:cs typeface="Archivo Black"/>
                <a:sym typeface="Archivo Black"/>
              </a:rPr>
              <a:t>Context</a:t>
            </a:r>
          </a:p>
          <a:p>
            <a:pPr algn="ctr">
              <a:lnSpc>
                <a:spcPts val="5238"/>
              </a:lnSpc>
            </a:pPr>
            <a:r>
              <a:rPr lang="en-US" sz="5400">
                <a:solidFill>
                  <a:srgbClr val="FFFFFF"/>
                </a:solidFill>
                <a:latin typeface="Archivo Black"/>
                <a:ea typeface="Archivo Black"/>
                <a:cs typeface="Archivo Black"/>
                <a:sym typeface="Archivo Black"/>
              </a:rPr>
              <a:t>Enrichment</a:t>
            </a:r>
          </a:p>
          <a:p>
            <a:pPr algn="ctr">
              <a:lnSpc>
                <a:spcPts val="5238"/>
              </a:lnSpc>
            </a:pPr>
            <a:r>
              <a:rPr lang="en-US" sz="5400">
                <a:solidFill>
                  <a:srgbClr val="FFFFFF"/>
                </a:solidFill>
                <a:latin typeface="Archivo Black"/>
                <a:ea typeface="Archivo Black"/>
                <a:cs typeface="Archivo Black"/>
                <a:sym typeface="Archivo Black"/>
              </a:rPr>
              <a:t>Strategy</a:t>
            </a:r>
          </a:p>
        </p:txBody>
      </p:sp>
      <p:sp>
        <p:nvSpPr>
          <p:cNvPr name="TextBox 11" id="11"/>
          <p:cNvSpPr txBox="true"/>
          <p:nvPr/>
        </p:nvSpPr>
        <p:spPr>
          <a:xfrm rot="0">
            <a:off x="8105577" y="1937050"/>
            <a:ext cx="6878323" cy="7722692"/>
          </a:xfrm>
          <a:prstGeom prst="rect">
            <a:avLst/>
          </a:prstGeom>
        </p:spPr>
        <p:txBody>
          <a:bodyPr anchor="t" rtlCol="false" tIns="0" lIns="0" bIns="0" rIns="0">
            <a:spAutoFit/>
          </a:bodyPr>
          <a:lstStyle/>
          <a:p>
            <a:pPr algn="l" marL="759140" indent="-379570" lvl="1">
              <a:lnSpc>
                <a:spcPts val="4746"/>
              </a:lnSpc>
              <a:buFont typeface="Arial"/>
              <a:buChar char="•"/>
            </a:pPr>
            <a:r>
              <a:rPr lang="en-US" sz="3516" spc="56">
                <a:solidFill>
                  <a:srgbClr val="FFFFFF"/>
                </a:solidFill>
                <a:latin typeface="Red Hat Display"/>
                <a:ea typeface="Red Hat Display"/>
                <a:cs typeface="Red Hat Display"/>
                <a:sym typeface="Red Hat Display"/>
              </a:rPr>
              <a:t> </a:t>
            </a:r>
            <a:r>
              <a:rPr lang="en-US" sz="3516" spc="56" u="none">
                <a:solidFill>
                  <a:srgbClr val="FFFFFF"/>
                </a:solidFill>
                <a:latin typeface="Red Hat Display"/>
                <a:ea typeface="Red Hat Display"/>
                <a:cs typeface="Red Hat Display"/>
                <a:sym typeface="Red Hat Display"/>
              </a:rPr>
              <a:t>Web Scraping for Context</a:t>
            </a:r>
          </a:p>
          <a:p>
            <a:pPr algn="l">
              <a:lnSpc>
                <a:spcPts val="4746"/>
              </a:lnSpc>
            </a:pPr>
          </a:p>
          <a:p>
            <a:pPr algn="l" marL="759140" indent="-379570" lvl="1">
              <a:lnSpc>
                <a:spcPts val="4746"/>
              </a:lnSpc>
              <a:buFont typeface="Arial"/>
              <a:buChar char="•"/>
            </a:pPr>
            <a:r>
              <a:rPr lang="en-US" sz="3516" spc="56" u="none">
                <a:solidFill>
                  <a:srgbClr val="FFFFFF"/>
                </a:solidFill>
                <a:latin typeface="Red Hat Display"/>
                <a:ea typeface="Red Hat Display"/>
                <a:cs typeface="Red Hat Display"/>
                <a:sym typeface="Red Hat Display"/>
              </a:rPr>
              <a:t> </a:t>
            </a:r>
            <a:r>
              <a:rPr lang="en-US" sz="3516" spc="56" u="none">
                <a:solidFill>
                  <a:srgbClr val="FFFFFF"/>
                </a:solidFill>
                <a:latin typeface="Red Hat Display"/>
                <a:ea typeface="Red Hat Display"/>
                <a:cs typeface="Red Hat Display"/>
                <a:sym typeface="Red Hat Display"/>
              </a:rPr>
              <a:t>Semantic Chunking</a:t>
            </a:r>
          </a:p>
          <a:p>
            <a:pPr algn="l">
              <a:lnSpc>
                <a:spcPts val="4746"/>
              </a:lnSpc>
            </a:pPr>
          </a:p>
          <a:p>
            <a:pPr algn="l" marL="759140" indent="-379570" lvl="1">
              <a:lnSpc>
                <a:spcPts val="4746"/>
              </a:lnSpc>
              <a:buFont typeface="Arial"/>
              <a:buChar char="•"/>
            </a:pPr>
            <a:r>
              <a:rPr lang="en-US" sz="3516" spc="56" u="none">
                <a:solidFill>
                  <a:srgbClr val="FFFFFF"/>
                </a:solidFill>
                <a:latin typeface="Red Hat Display"/>
                <a:ea typeface="Red Hat Display"/>
                <a:cs typeface="Red Hat Display"/>
                <a:sym typeface="Red Hat Display"/>
              </a:rPr>
              <a:t>Context Enrichment</a:t>
            </a:r>
          </a:p>
          <a:p>
            <a:pPr algn="l">
              <a:lnSpc>
                <a:spcPts val="4746"/>
              </a:lnSpc>
            </a:pPr>
          </a:p>
          <a:p>
            <a:pPr algn="l" marL="759140" indent="-379570" lvl="1">
              <a:lnSpc>
                <a:spcPts val="4746"/>
              </a:lnSpc>
              <a:buFont typeface="Arial"/>
              <a:buChar char="•"/>
            </a:pPr>
            <a:r>
              <a:rPr lang="en-US" sz="3516" spc="56" u="none">
                <a:solidFill>
                  <a:srgbClr val="FFFFFF"/>
                </a:solidFill>
                <a:latin typeface="Red Hat Display"/>
                <a:ea typeface="Red Hat Display"/>
                <a:cs typeface="Red Hat Display"/>
                <a:sym typeface="Red Hat Display"/>
              </a:rPr>
              <a:t> </a:t>
            </a:r>
            <a:r>
              <a:rPr lang="en-US" sz="3516" spc="56" u="none">
                <a:solidFill>
                  <a:srgbClr val="FFFFFF"/>
                </a:solidFill>
                <a:latin typeface="Red Hat Display"/>
                <a:ea typeface="Red Hat Display"/>
                <a:cs typeface="Red Hat Display"/>
                <a:sym typeface="Red Hat Display"/>
              </a:rPr>
              <a:t>Vector Embedding &amp; Storage</a:t>
            </a:r>
          </a:p>
          <a:p>
            <a:pPr algn="l">
              <a:lnSpc>
                <a:spcPts val="4746"/>
              </a:lnSpc>
            </a:pPr>
          </a:p>
          <a:p>
            <a:pPr algn="l" marL="759140" indent="-379570" lvl="1">
              <a:lnSpc>
                <a:spcPts val="4746"/>
              </a:lnSpc>
              <a:buFont typeface="Arial"/>
              <a:buChar char="•"/>
            </a:pPr>
            <a:r>
              <a:rPr lang="en-US" sz="3516" spc="56" u="none">
                <a:solidFill>
                  <a:srgbClr val="FFFFFF"/>
                </a:solidFill>
                <a:latin typeface="Red Hat Display"/>
                <a:ea typeface="Red Hat Display"/>
                <a:cs typeface="Red Hat Display"/>
                <a:sym typeface="Red Hat Display"/>
              </a:rPr>
              <a:t>Enhanced Retrieval</a:t>
            </a:r>
          </a:p>
          <a:p>
            <a:pPr algn="l">
              <a:lnSpc>
                <a:spcPts val="4746"/>
              </a:lnSpc>
            </a:pPr>
          </a:p>
          <a:p>
            <a:pPr algn="l">
              <a:lnSpc>
                <a:spcPts val="4746"/>
              </a:lnSpc>
            </a:pPr>
          </a:p>
          <a:p>
            <a:pPr algn="l">
              <a:lnSpc>
                <a:spcPts val="4746"/>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7192264" y="322201"/>
            <a:ext cx="12221289" cy="8822969"/>
          </a:xfrm>
          <a:custGeom>
            <a:avLst/>
            <a:gdLst/>
            <a:ahLst/>
            <a:cxnLst/>
            <a:rect r="r" b="b" t="t" l="l"/>
            <a:pathLst>
              <a:path h="8822969" w="12221289">
                <a:moveTo>
                  <a:pt x="12221289" y="0"/>
                </a:moveTo>
                <a:lnTo>
                  <a:pt x="0" y="0"/>
                </a:lnTo>
                <a:lnTo>
                  <a:pt x="0" y="8822969"/>
                </a:lnTo>
                <a:lnTo>
                  <a:pt x="12221289" y="8822969"/>
                </a:lnTo>
                <a:lnTo>
                  <a:pt x="12221289" y="0"/>
                </a:lnTo>
                <a:close/>
              </a:path>
            </a:pathLst>
          </a:custGeom>
          <a:blipFill>
            <a:blip r:embed="rId3"/>
            <a:stretch>
              <a:fillRect l="0" t="0" r="0" b="0"/>
            </a:stretch>
          </a:blipFill>
        </p:spPr>
      </p:sp>
      <p:grpSp>
        <p:nvGrpSpPr>
          <p:cNvPr name="Group 4" id="4"/>
          <p:cNvGrpSpPr/>
          <p:nvPr/>
        </p:nvGrpSpPr>
        <p:grpSpPr>
          <a:xfrm rot="0">
            <a:off x="718427" y="3271206"/>
            <a:ext cx="6600436" cy="2988898"/>
            <a:chOff x="0" y="0"/>
            <a:chExt cx="1738386" cy="787200"/>
          </a:xfrm>
        </p:grpSpPr>
        <p:sp>
          <p:nvSpPr>
            <p:cNvPr name="Freeform 5" id="5"/>
            <p:cNvSpPr/>
            <p:nvPr/>
          </p:nvSpPr>
          <p:spPr>
            <a:xfrm flipH="false" flipV="false" rot="0">
              <a:off x="0" y="0"/>
              <a:ext cx="1738386" cy="787200"/>
            </a:xfrm>
            <a:custGeom>
              <a:avLst/>
              <a:gdLst/>
              <a:ahLst/>
              <a:cxnLst/>
              <a:rect r="r" b="b" t="t" l="l"/>
              <a:pathLst>
                <a:path h="787200" w="1738386">
                  <a:moveTo>
                    <a:pt x="23459" y="0"/>
                  </a:moveTo>
                  <a:lnTo>
                    <a:pt x="1714927" y="0"/>
                  </a:lnTo>
                  <a:cubicBezTo>
                    <a:pt x="1721149" y="0"/>
                    <a:pt x="1727116" y="2472"/>
                    <a:pt x="1731515" y="6871"/>
                  </a:cubicBezTo>
                  <a:cubicBezTo>
                    <a:pt x="1735915" y="11270"/>
                    <a:pt x="1738386" y="17237"/>
                    <a:pt x="1738386" y="23459"/>
                  </a:cubicBezTo>
                  <a:lnTo>
                    <a:pt x="1738386" y="763741"/>
                  </a:lnTo>
                  <a:cubicBezTo>
                    <a:pt x="1738386" y="769962"/>
                    <a:pt x="1735915" y="775929"/>
                    <a:pt x="1731515" y="780329"/>
                  </a:cubicBezTo>
                  <a:cubicBezTo>
                    <a:pt x="1727116" y="784728"/>
                    <a:pt x="1721149" y="787200"/>
                    <a:pt x="1714927" y="787200"/>
                  </a:cubicBezTo>
                  <a:lnTo>
                    <a:pt x="23459" y="787200"/>
                  </a:lnTo>
                  <a:cubicBezTo>
                    <a:pt x="17237" y="787200"/>
                    <a:pt x="11270" y="784728"/>
                    <a:pt x="6871" y="780329"/>
                  </a:cubicBezTo>
                  <a:cubicBezTo>
                    <a:pt x="2472" y="775929"/>
                    <a:pt x="0" y="769962"/>
                    <a:pt x="0" y="763741"/>
                  </a:cubicBezTo>
                  <a:lnTo>
                    <a:pt x="0" y="23459"/>
                  </a:lnTo>
                  <a:cubicBezTo>
                    <a:pt x="0" y="17237"/>
                    <a:pt x="2472" y="11270"/>
                    <a:pt x="6871" y="6871"/>
                  </a:cubicBezTo>
                  <a:cubicBezTo>
                    <a:pt x="11270" y="2472"/>
                    <a:pt x="17237" y="0"/>
                    <a:pt x="23459" y="0"/>
                  </a:cubicBezTo>
                  <a:close/>
                </a:path>
              </a:pathLst>
            </a:custGeom>
            <a:solidFill>
              <a:srgbClr val="04001E"/>
            </a:solidFill>
            <a:ln w="38100" cap="sq">
              <a:solidFill>
                <a:srgbClr val="E5E1DA"/>
              </a:solidFill>
              <a:prstDash val="solid"/>
              <a:miter/>
            </a:ln>
          </p:spPr>
        </p:sp>
        <p:sp>
          <p:nvSpPr>
            <p:cNvPr name="TextBox 6" id="6"/>
            <p:cNvSpPr txBox="true"/>
            <p:nvPr/>
          </p:nvSpPr>
          <p:spPr>
            <a:xfrm>
              <a:off x="0" y="-38100"/>
              <a:ext cx="1738386" cy="825300"/>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8010327" y="404262"/>
            <a:ext cx="6704168" cy="9517067"/>
            <a:chOff x="0" y="0"/>
            <a:chExt cx="2244276" cy="3185916"/>
          </a:xfrm>
        </p:grpSpPr>
        <p:sp>
          <p:nvSpPr>
            <p:cNvPr name="Freeform 8" id="8"/>
            <p:cNvSpPr/>
            <p:nvPr/>
          </p:nvSpPr>
          <p:spPr>
            <a:xfrm flipH="false" flipV="false" rot="0">
              <a:off x="0" y="0"/>
              <a:ext cx="2244276" cy="3185916"/>
            </a:xfrm>
            <a:custGeom>
              <a:avLst/>
              <a:gdLst/>
              <a:ahLst/>
              <a:cxnLst/>
              <a:rect r="r" b="b" t="t" l="l"/>
              <a:pathLst>
                <a:path h="3185916" w="2244276">
                  <a:moveTo>
                    <a:pt x="23096" y="0"/>
                  </a:moveTo>
                  <a:lnTo>
                    <a:pt x="2221180" y="0"/>
                  </a:lnTo>
                  <a:cubicBezTo>
                    <a:pt x="2233935" y="0"/>
                    <a:pt x="2244276" y="10340"/>
                    <a:pt x="2244276" y="23096"/>
                  </a:cubicBezTo>
                  <a:lnTo>
                    <a:pt x="2244276" y="3162821"/>
                  </a:lnTo>
                  <a:cubicBezTo>
                    <a:pt x="2244276" y="3168946"/>
                    <a:pt x="2241842" y="3174821"/>
                    <a:pt x="2237511" y="3179152"/>
                  </a:cubicBezTo>
                  <a:cubicBezTo>
                    <a:pt x="2233180" y="3183483"/>
                    <a:pt x="2227305" y="3185916"/>
                    <a:pt x="2221180" y="3185916"/>
                  </a:cubicBezTo>
                  <a:lnTo>
                    <a:pt x="23096" y="3185916"/>
                  </a:lnTo>
                  <a:cubicBezTo>
                    <a:pt x="10340" y="3185916"/>
                    <a:pt x="0" y="3175576"/>
                    <a:pt x="0" y="3162821"/>
                  </a:cubicBezTo>
                  <a:lnTo>
                    <a:pt x="0" y="23096"/>
                  </a:lnTo>
                  <a:cubicBezTo>
                    <a:pt x="0" y="10340"/>
                    <a:pt x="10340" y="0"/>
                    <a:pt x="23096" y="0"/>
                  </a:cubicBezTo>
                  <a:close/>
                </a:path>
              </a:pathLst>
            </a:custGeom>
            <a:solidFill>
              <a:srgbClr val="04001E"/>
            </a:solidFill>
            <a:ln w="38100" cap="sq">
              <a:solidFill>
                <a:srgbClr val="E5E1DA"/>
              </a:solidFill>
              <a:prstDash val="solid"/>
              <a:miter/>
            </a:ln>
          </p:spPr>
        </p:sp>
        <p:sp>
          <p:nvSpPr>
            <p:cNvPr name="TextBox 9" id="9"/>
            <p:cNvSpPr txBox="true"/>
            <p:nvPr/>
          </p:nvSpPr>
          <p:spPr>
            <a:xfrm>
              <a:off x="0" y="-38100"/>
              <a:ext cx="2244276" cy="3224016"/>
            </a:xfrm>
            <a:prstGeom prst="rect">
              <a:avLst/>
            </a:prstGeom>
          </p:spPr>
          <p:txBody>
            <a:bodyPr anchor="ctr" rtlCol="false" tIns="50800" lIns="50800" bIns="50800" rIns="50800"/>
            <a:lstStyle/>
            <a:p>
              <a:pPr algn="ctr" marL="410209" indent="-205105" lvl="1">
                <a:lnSpc>
                  <a:spcPts val="2659"/>
                </a:lnSpc>
                <a:buFont typeface="Arial"/>
                <a:buChar char="•"/>
              </a:pPr>
              <a:r>
                <a:rPr lang="en-US" sz="1899">
                  <a:solidFill>
                    <a:srgbClr val="000000"/>
                  </a:solidFill>
                  <a:latin typeface="Lato"/>
                  <a:ea typeface="Lato"/>
                  <a:cs typeface="Lato"/>
                  <a:sym typeface="Lato"/>
                </a:rPr>
                <a:t>fawf</a:t>
              </a:r>
            </a:p>
          </p:txBody>
        </p:sp>
      </p:grpSp>
      <p:sp>
        <p:nvSpPr>
          <p:cNvPr name="Freeform 10" id="10"/>
          <p:cNvSpPr/>
          <p:nvPr/>
        </p:nvSpPr>
        <p:spPr>
          <a:xfrm flipH="false" flipV="false" rot="0">
            <a:off x="8010327" y="365671"/>
            <a:ext cx="6704168" cy="9555658"/>
          </a:xfrm>
          <a:custGeom>
            <a:avLst/>
            <a:gdLst/>
            <a:ahLst/>
            <a:cxnLst/>
            <a:rect r="r" b="b" t="t" l="l"/>
            <a:pathLst>
              <a:path h="9555658" w="6704168">
                <a:moveTo>
                  <a:pt x="0" y="0"/>
                </a:moveTo>
                <a:lnTo>
                  <a:pt x="6704168" y="0"/>
                </a:lnTo>
                <a:lnTo>
                  <a:pt x="6704168" y="9555658"/>
                </a:lnTo>
                <a:lnTo>
                  <a:pt x="0" y="9555658"/>
                </a:lnTo>
                <a:lnTo>
                  <a:pt x="0" y="0"/>
                </a:lnTo>
                <a:close/>
              </a:path>
            </a:pathLst>
          </a:custGeom>
          <a:blipFill>
            <a:blip r:embed="rId4"/>
            <a:stretch>
              <a:fillRect l="0" t="0" r="0" b="0"/>
            </a:stretch>
          </a:blipFill>
        </p:spPr>
      </p:sp>
      <p:sp>
        <p:nvSpPr>
          <p:cNvPr name="TextBox 11" id="11"/>
          <p:cNvSpPr txBox="true"/>
          <p:nvPr/>
        </p:nvSpPr>
        <p:spPr>
          <a:xfrm rot="0">
            <a:off x="657225" y="3783275"/>
            <a:ext cx="6201711" cy="2015121"/>
          </a:xfrm>
          <a:prstGeom prst="rect">
            <a:avLst/>
          </a:prstGeom>
        </p:spPr>
        <p:txBody>
          <a:bodyPr anchor="t" rtlCol="false" tIns="0" lIns="0" bIns="0" rIns="0">
            <a:spAutoFit/>
          </a:bodyPr>
          <a:lstStyle/>
          <a:p>
            <a:pPr algn="ctr">
              <a:lnSpc>
                <a:spcPts val="5238"/>
              </a:lnSpc>
            </a:pPr>
            <a:r>
              <a:rPr lang="en-US" sz="5400">
                <a:solidFill>
                  <a:srgbClr val="FFFFFF"/>
                </a:solidFill>
                <a:latin typeface="Archivo Black"/>
                <a:ea typeface="Archivo Black"/>
                <a:cs typeface="Archivo Black"/>
                <a:sym typeface="Archivo Black"/>
              </a:rPr>
              <a:t>Context</a:t>
            </a:r>
          </a:p>
          <a:p>
            <a:pPr algn="ctr">
              <a:lnSpc>
                <a:spcPts val="5238"/>
              </a:lnSpc>
            </a:pPr>
            <a:r>
              <a:rPr lang="en-US" sz="5400">
                <a:solidFill>
                  <a:srgbClr val="FFFFFF"/>
                </a:solidFill>
                <a:latin typeface="Archivo Black"/>
                <a:ea typeface="Archivo Black"/>
                <a:cs typeface="Archivo Black"/>
                <a:sym typeface="Archivo Black"/>
              </a:rPr>
              <a:t>enrichment</a:t>
            </a:r>
          </a:p>
          <a:p>
            <a:pPr algn="ctr">
              <a:lnSpc>
                <a:spcPts val="5238"/>
              </a:lnSpc>
            </a:pPr>
            <a:r>
              <a:rPr lang="en-US" sz="5400">
                <a:solidFill>
                  <a:srgbClr val="FFFFFF"/>
                </a:solidFill>
                <a:latin typeface="Archivo Black"/>
                <a:ea typeface="Archivo Black"/>
                <a:cs typeface="Archivo Black"/>
                <a:sym typeface="Archivo Black"/>
              </a:rPr>
              <a:t>strategy</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0">
            <a:off x="1028700" y="2058291"/>
            <a:ext cx="16630429" cy="7314309"/>
          </a:xfrm>
          <a:custGeom>
            <a:avLst/>
            <a:gdLst/>
            <a:ahLst/>
            <a:cxnLst/>
            <a:rect r="r" b="b" t="t" l="l"/>
            <a:pathLst>
              <a:path h="7314309" w="16630429">
                <a:moveTo>
                  <a:pt x="0" y="0"/>
                </a:moveTo>
                <a:lnTo>
                  <a:pt x="16630429" y="0"/>
                </a:lnTo>
                <a:lnTo>
                  <a:pt x="16630429" y="7314309"/>
                </a:lnTo>
                <a:lnTo>
                  <a:pt x="0" y="7314309"/>
                </a:lnTo>
                <a:lnTo>
                  <a:pt x="0" y="0"/>
                </a:lnTo>
                <a:close/>
              </a:path>
            </a:pathLst>
          </a:custGeom>
          <a:blipFill>
            <a:blip r:embed="rId3"/>
            <a:stretch>
              <a:fillRect l="0" t="0" r="0" b="0"/>
            </a:stretch>
          </a:blipFill>
        </p:spPr>
      </p:sp>
      <p:sp>
        <p:nvSpPr>
          <p:cNvPr name="TextBox 4" id="4"/>
          <p:cNvSpPr txBox="true"/>
          <p:nvPr/>
        </p:nvSpPr>
        <p:spPr>
          <a:xfrm rot="0">
            <a:off x="2561887" y="609600"/>
            <a:ext cx="12783226" cy="1177290"/>
          </a:xfrm>
          <a:prstGeom prst="rect">
            <a:avLst/>
          </a:prstGeom>
        </p:spPr>
        <p:txBody>
          <a:bodyPr anchor="t" rtlCol="false" tIns="0" lIns="0" bIns="0" rIns="0">
            <a:spAutoFit/>
          </a:bodyPr>
          <a:lstStyle/>
          <a:p>
            <a:pPr algn="ctr" marL="0" indent="0" lvl="1">
              <a:lnSpc>
                <a:spcPts val="8730"/>
              </a:lnSpc>
              <a:spcBef>
                <a:spcPct val="0"/>
              </a:spcBef>
            </a:pPr>
            <a:r>
              <a:rPr lang="en-US" sz="9000">
                <a:solidFill>
                  <a:srgbClr val="FFFFFF"/>
                </a:solidFill>
                <a:latin typeface="Archivo Black"/>
                <a:ea typeface="Archivo Black"/>
                <a:cs typeface="Archivo Black"/>
                <a:sym typeface="Archivo Black"/>
              </a:rPr>
              <a:t>Overall Workflow</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7192264" y="322201"/>
            <a:ext cx="12221289" cy="8822969"/>
          </a:xfrm>
          <a:custGeom>
            <a:avLst/>
            <a:gdLst/>
            <a:ahLst/>
            <a:cxnLst/>
            <a:rect r="r" b="b" t="t" l="l"/>
            <a:pathLst>
              <a:path h="8822969" w="12221289">
                <a:moveTo>
                  <a:pt x="12221289" y="0"/>
                </a:moveTo>
                <a:lnTo>
                  <a:pt x="0" y="0"/>
                </a:lnTo>
                <a:lnTo>
                  <a:pt x="0" y="8822969"/>
                </a:lnTo>
                <a:lnTo>
                  <a:pt x="12221289" y="8822969"/>
                </a:lnTo>
                <a:lnTo>
                  <a:pt x="12221289" y="0"/>
                </a:lnTo>
                <a:close/>
              </a:path>
            </a:pathLst>
          </a:custGeom>
          <a:blipFill>
            <a:blip r:embed="rId3"/>
            <a:stretch>
              <a:fillRect l="0" t="0" r="0" b="0"/>
            </a:stretch>
          </a:blipFill>
        </p:spPr>
      </p:sp>
      <p:grpSp>
        <p:nvGrpSpPr>
          <p:cNvPr name="Group 4" id="4"/>
          <p:cNvGrpSpPr/>
          <p:nvPr/>
        </p:nvGrpSpPr>
        <p:grpSpPr>
          <a:xfrm rot="0">
            <a:off x="718427" y="3271206"/>
            <a:ext cx="6600436" cy="2988898"/>
            <a:chOff x="0" y="0"/>
            <a:chExt cx="1738386" cy="787200"/>
          </a:xfrm>
        </p:grpSpPr>
        <p:sp>
          <p:nvSpPr>
            <p:cNvPr name="Freeform 5" id="5"/>
            <p:cNvSpPr/>
            <p:nvPr/>
          </p:nvSpPr>
          <p:spPr>
            <a:xfrm flipH="false" flipV="false" rot="0">
              <a:off x="0" y="0"/>
              <a:ext cx="1738386" cy="787200"/>
            </a:xfrm>
            <a:custGeom>
              <a:avLst/>
              <a:gdLst/>
              <a:ahLst/>
              <a:cxnLst/>
              <a:rect r="r" b="b" t="t" l="l"/>
              <a:pathLst>
                <a:path h="787200" w="1738386">
                  <a:moveTo>
                    <a:pt x="23459" y="0"/>
                  </a:moveTo>
                  <a:lnTo>
                    <a:pt x="1714927" y="0"/>
                  </a:lnTo>
                  <a:cubicBezTo>
                    <a:pt x="1721149" y="0"/>
                    <a:pt x="1727116" y="2472"/>
                    <a:pt x="1731515" y="6871"/>
                  </a:cubicBezTo>
                  <a:cubicBezTo>
                    <a:pt x="1735915" y="11270"/>
                    <a:pt x="1738386" y="17237"/>
                    <a:pt x="1738386" y="23459"/>
                  </a:cubicBezTo>
                  <a:lnTo>
                    <a:pt x="1738386" y="763741"/>
                  </a:lnTo>
                  <a:cubicBezTo>
                    <a:pt x="1738386" y="769962"/>
                    <a:pt x="1735915" y="775929"/>
                    <a:pt x="1731515" y="780329"/>
                  </a:cubicBezTo>
                  <a:cubicBezTo>
                    <a:pt x="1727116" y="784728"/>
                    <a:pt x="1721149" y="787200"/>
                    <a:pt x="1714927" y="787200"/>
                  </a:cubicBezTo>
                  <a:lnTo>
                    <a:pt x="23459" y="787200"/>
                  </a:lnTo>
                  <a:cubicBezTo>
                    <a:pt x="17237" y="787200"/>
                    <a:pt x="11270" y="784728"/>
                    <a:pt x="6871" y="780329"/>
                  </a:cubicBezTo>
                  <a:cubicBezTo>
                    <a:pt x="2472" y="775929"/>
                    <a:pt x="0" y="769962"/>
                    <a:pt x="0" y="763741"/>
                  </a:cubicBezTo>
                  <a:lnTo>
                    <a:pt x="0" y="23459"/>
                  </a:lnTo>
                  <a:cubicBezTo>
                    <a:pt x="0" y="17237"/>
                    <a:pt x="2472" y="11270"/>
                    <a:pt x="6871" y="6871"/>
                  </a:cubicBezTo>
                  <a:cubicBezTo>
                    <a:pt x="11270" y="2472"/>
                    <a:pt x="17237" y="0"/>
                    <a:pt x="23459" y="0"/>
                  </a:cubicBezTo>
                  <a:close/>
                </a:path>
              </a:pathLst>
            </a:custGeom>
            <a:solidFill>
              <a:srgbClr val="04001E"/>
            </a:solidFill>
            <a:ln w="38100" cap="sq">
              <a:solidFill>
                <a:srgbClr val="E5E1DA"/>
              </a:solidFill>
              <a:prstDash val="solid"/>
              <a:miter/>
            </a:ln>
          </p:spPr>
        </p:sp>
        <p:sp>
          <p:nvSpPr>
            <p:cNvPr name="TextBox 6" id="6"/>
            <p:cNvSpPr txBox="true"/>
            <p:nvPr/>
          </p:nvSpPr>
          <p:spPr>
            <a:xfrm>
              <a:off x="0" y="-38100"/>
              <a:ext cx="1738386" cy="8253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7561902" y="2542952"/>
            <a:ext cx="10289519" cy="6005357"/>
          </a:xfrm>
          <a:custGeom>
            <a:avLst/>
            <a:gdLst/>
            <a:ahLst/>
            <a:cxnLst/>
            <a:rect r="r" b="b" t="t" l="l"/>
            <a:pathLst>
              <a:path h="6005357" w="10289519">
                <a:moveTo>
                  <a:pt x="0" y="0"/>
                </a:moveTo>
                <a:lnTo>
                  <a:pt x="10289520" y="0"/>
                </a:lnTo>
                <a:lnTo>
                  <a:pt x="10289520" y="6005357"/>
                </a:lnTo>
                <a:lnTo>
                  <a:pt x="0" y="6005357"/>
                </a:lnTo>
                <a:lnTo>
                  <a:pt x="0" y="0"/>
                </a:lnTo>
                <a:close/>
              </a:path>
            </a:pathLst>
          </a:custGeom>
          <a:blipFill>
            <a:blip r:embed="rId4"/>
            <a:stretch>
              <a:fillRect l="-56497" t="-44731" r="-4625" b="-10556"/>
            </a:stretch>
          </a:blipFill>
        </p:spPr>
      </p:sp>
      <p:sp>
        <p:nvSpPr>
          <p:cNvPr name="TextBox 8" id="8"/>
          <p:cNvSpPr txBox="true"/>
          <p:nvPr/>
        </p:nvSpPr>
        <p:spPr>
          <a:xfrm rot="0">
            <a:off x="657225" y="4111887"/>
            <a:ext cx="6201711" cy="1357896"/>
          </a:xfrm>
          <a:prstGeom prst="rect">
            <a:avLst/>
          </a:prstGeom>
        </p:spPr>
        <p:txBody>
          <a:bodyPr anchor="t" rtlCol="false" tIns="0" lIns="0" bIns="0" rIns="0">
            <a:spAutoFit/>
          </a:bodyPr>
          <a:lstStyle/>
          <a:p>
            <a:pPr algn="ctr">
              <a:lnSpc>
                <a:spcPts val="5238"/>
              </a:lnSpc>
            </a:pPr>
            <a:r>
              <a:rPr lang="en-US" sz="5400">
                <a:solidFill>
                  <a:srgbClr val="FFFFFF"/>
                </a:solidFill>
                <a:latin typeface="Archivo Black"/>
                <a:ea typeface="Archivo Black"/>
                <a:cs typeface="Archivo Black"/>
                <a:sym typeface="Archivo Black"/>
              </a:rPr>
              <a:t>Sentiment Analysis</a:t>
            </a:r>
          </a:p>
        </p:txBody>
      </p:sp>
      <p:sp>
        <p:nvSpPr>
          <p:cNvPr name="Freeform 9" id="9"/>
          <p:cNvSpPr/>
          <p:nvPr/>
        </p:nvSpPr>
        <p:spPr>
          <a:xfrm flipH="false" flipV="false" rot="0">
            <a:off x="7580482" y="1772134"/>
            <a:ext cx="10270940" cy="780344"/>
          </a:xfrm>
          <a:custGeom>
            <a:avLst/>
            <a:gdLst/>
            <a:ahLst/>
            <a:cxnLst/>
            <a:rect r="r" b="b" t="t" l="l"/>
            <a:pathLst>
              <a:path h="780344" w="10270940">
                <a:moveTo>
                  <a:pt x="0" y="0"/>
                </a:moveTo>
                <a:lnTo>
                  <a:pt x="10270940" y="0"/>
                </a:lnTo>
                <a:lnTo>
                  <a:pt x="10270940" y="780343"/>
                </a:lnTo>
                <a:lnTo>
                  <a:pt x="0" y="780343"/>
                </a:lnTo>
                <a:lnTo>
                  <a:pt x="0" y="0"/>
                </a:lnTo>
                <a:close/>
              </a:path>
            </a:pathLst>
          </a:custGeom>
          <a:blipFill>
            <a:blip r:embed="rId4"/>
            <a:stretch>
              <a:fillRect l="-56961" t="-20434" r="-4453" b="-1074629"/>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9456655" y="6667261"/>
            <a:ext cx="12221289" cy="8822969"/>
          </a:xfrm>
          <a:custGeom>
            <a:avLst/>
            <a:gdLst/>
            <a:ahLst/>
            <a:cxnLst/>
            <a:rect r="r" b="b" t="t" l="l"/>
            <a:pathLst>
              <a:path h="8822969" w="12221289">
                <a:moveTo>
                  <a:pt x="12221289" y="0"/>
                </a:moveTo>
                <a:lnTo>
                  <a:pt x="0" y="0"/>
                </a:lnTo>
                <a:lnTo>
                  <a:pt x="0" y="8822969"/>
                </a:lnTo>
                <a:lnTo>
                  <a:pt x="12221289" y="8822969"/>
                </a:lnTo>
                <a:lnTo>
                  <a:pt x="12221289" y="0"/>
                </a:lnTo>
                <a:close/>
              </a:path>
            </a:pathLst>
          </a:custGeom>
          <a:blipFill>
            <a:blip r:embed="rId3"/>
            <a:stretch>
              <a:fillRect l="0" t="0" r="0" b="0"/>
            </a:stretch>
          </a:blipFill>
        </p:spPr>
      </p:sp>
      <p:sp>
        <p:nvSpPr>
          <p:cNvPr name="Freeform 4" id="4"/>
          <p:cNvSpPr/>
          <p:nvPr/>
        </p:nvSpPr>
        <p:spPr>
          <a:xfrm flipH="false" flipV="false" rot="0">
            <a:off x="-2207810" y="-3420776"/>
            <a:ext cx="6799707" cy="8229600"/>
          </a:xfrm>
          <a:custGeom>
            <a:avLst/>
            <a:gdLst/>
            <a:ahLst/>
            <a:cxnLst/>
            <a:rect r="r" b="b" t="t" l="l"/>
            <a:pathLst>
              <a:path h="8229600" w="6799707">
                <a:moveTo>
                  <a:pt x="0" y="0"/>
                </a:moveTo>
                <a:lnTo>
                  <a:pt x="6799707" y="0"/>
                </a:lnTo>
                <a:lnTo>
                  <a:pt x="6799707" y="8229600"/>
                </a:lnTo>
                <a:lnTo>
                  <a:pt x="0" y="8229600"/>
                </a:lnTo>
                <a:lnTo>
                  <a:pt x="0" y="0"/>
                </a:lnTo>
                <a:close/>
              </a:path>
            </a:pathLst>
          </a:custGeom>
          <a:blipFill>
            <a:blip r:embed="rId4"/>
            <a:stretch>
              <a:fillRect l="0" t="0" r="0" b="0"/>
            </a:stretch>
          </a:blipFill>
        </p:spPr>
      </p:sp>
      <p:grpSp>
        <p:nvGrpSpPr>
          <p:cNvPr name="Group 5" id="5"/>
          <p:cNvGrpSpPr/>
          <p:nvPr/>
        </p:nvGrpSpPr>
        <p:grpSpPr>
          <a:xfrm rot="0">
            <a:off x="11672061" y="6595378"/>
            <a:ext cx="5587239" cy="2662922"/>
            <a:chOff x="0" y="0"/>
            <a:chExt cx="2065940" cy="984643"/>
          </a:xfrm>
        </p:grpSpPr>
        <p:sp>
          <p:nvSpPr>
            <p:cNvPr name="Freeform 6" id="6"/>
            <p:cNvSpPr/>
            <p:nvPr/>
          </p:nvSpPr>
          <p:spPr>
            <a:xfrm flipH="false" flipV="false" rot="0">
              <a:off x="0" y="0"/>
              <a:ext cx="2065940" cy="984643"/>
            </a:xfrm>
            <a:custGeom>
              <a:avLst/>
              <a:gdLst/>
              <a:ahLst/>
              <a:cxnLst/>
              <a:rect r="r" b="b" t="t" l="l"/>
              <a:pathLst>
                <a:path h="984643" w="2065940">
                  <a:moveTo>
                    <a:pt x="27713" y="0"/>
                  </a:moveTo>
                  <a:lnTo>
                    <a:pt x="2038228" y="0"/>
                  </a:lnTo>
                  <a:cubicBezTo>
                    <a:pt x="2053533" y="0"/>
                    <a:pt x="2065940" y="12407"/>
                    <a:pt x="2065940" y="27713"/>
                  </a:cubicBezTo>
                  <a:lnTo>
                    <a:pt x="2065940" y="956931"/>
                  </a:lnTo>
                  <a:cubicBezTo>
                    <a:pt x="2065940" y="964280"/>
                    <a:pt x="2063021" y="971329"/>
                    <a:pt x="2057823" y="976527"/>
                  </a:cubicBezTo>
                  <a:cubicBezTo>
                    <a:pt x="2052626" y="981724"/>
                    <a:pt x="2045577" y="984643"/>
                    <a:pt x="2038228" y="984643"/>
                  </a:cubicBezTo>
                  <a:lnTo>
                    <a:pt x="27713" y="984643"/>
                  </a:lnTo>
                  <a:cubicBezTo>
                    <a:pt x="20363" y="984643"/>
                    <a:pt x="13314" y="981724"/>
                    <a:pt x="8117" y="976527"/>
                  </a:cubicBezTo>
                  <a:cubicBezTo>
                    <a:pt x="2920" y="971329"/>
                    <a:pt x="0" y="964280"/>
                    <a:pt x="0" y="956931"/>
                  </a:cubicBezTo>
                  <a:lnTo>
                    <a:pt x="0" y="27713"/>
                  </a:lnTo>
                  <a:cubicBezTo>
                    <a:pt x="0" y="12407"/>
                    <a:pt x="12407" y="0"/>
                    <a:pt x="27713" y="0"/>
                  </a:cubicBezTo>
                  <a:close/>
                </a:path>
              </a:pathLst>
            </a:custGeom>
            <a:solidFill>
              <a:srgbClr val="04001E"/>
            </a:solidFill>
            <a:ln w="38100" cap="sq">
              <a:solidFill>
                <a:srgbClr val="E5E1DA"/>
              </a:solidFill>
              <a:prstDash val="solid"/>
              <a:miter/>
            </a:ln>
          </p:spPr>
        </p:sp>
        <p:sp>
          <p:nvSpPr>
            <p:cNvPr name="TextBox 7" id="7"/>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Freeform 8" id="8"/>
          <p:cNvSpPr/>
          <p:nvPr/>
        </p:nvSpPr>
        <p:spPr>
          <a:xfrm flipH="false" flipV="false" rot="0">
            <a:off x="2042687" y="1028700"/>
            <a:ext cx="6207193" cy="6035037"/>
          </a:xfrm>
          <a:custGeom>
            <a:avLst/>
            <a:gdLst/>
            <a:ahLst/>
            <a:cxnLst/>
            <a:rect r="r" b="b" t="t" l="l"/>
            <a:pathLst>
              <a:path h="6035037" w="6207193">
                <a:moveTo>
                  <a:pt x="0" y="0"/>
                </a:moveTo>
                <a:lnTo>
                  <a:pt x="6207194" y="0"/>
                </a:lnTo>
                <a:lnTo>
                  <a:pt x="6207194" y="6035037"/>
                </a:lnTo>
                <a:lnTo>
                  <a:pt x="0" y="6035037"/>
                </a:lnTo>
                <a:lnTo>
                  <a:pt x="0" y="0"/>
                </a:lnTo>
                <a:close/>
              </a:path>
            </a:pathLst>
          </a:custGeom>
          <a:blipFill>
            <a:blip r:embed="rId5"/>
            <a:stretch>
              <a:fillRect l="0" t="0" r="0" b="0"/>
            </a:stretch>
          </a:blipFill>
        </p:spPr>
      </p:sp>
      <p:sp>
        <p:nvSpPr>
          <p:cNvPr name="TextBox 9" id="9"/>
          <p:cNvSpPr txBox="true"/>
          <p:nvPr/>
        </p:nvSpPr>
        <p:spPr>
          <a:xfrm rot="0">
            <a:off x="11824829" y="6750062"/>
            <a:ext cx="5314398" cy="3047175"/>
          </a:xfrm>
          <a:prstGeom prst="rect">
            <a:avLst/>
          </a:prstGeom>
        </p:spPr>
        <p:txBody>
          <a:bodyPr anchor="t" rtlCol="false" tIns="0" lIns="0" bIns="0" rIns="0">
            <a:spAutoFit/>
          </a:bodyPr>
          <a:lstStyle/>
          <a:p>
            <a:pPr algn="ctr" marL="0" indent="0" lvl="0">
              <a:lnSpc>
                <a:spcPts val="3501"/>
              </a:lnSpc>
              <a:spcBef>
                <a:spcPct val="0"/>
              </a:spcBef>
            </a:pPr>
            <a:r>
              <a:rPr lang="en-US" b="true" sz="2349">
                <a:solidFill>
                  <a:srgbClr val="FFFFFF"/>
                </a:solidFill>
                <a:latin typeface="Red Hat Display Bold"/>
                <a:ea typeface="Red Hat Display Bold"/>
                <a:cs typeface="Red Hat Display Bold"/>
                <a:sym typeface="Red Hat Display Bold"/>
              </a:rPr>
              <a:t>A</a:t>
            </a:r>
            <a:r>
              <a:rPr lang="en-US" b="true" sz="2349" strike="noStrike" u="none">
                <a:solidFill>
                  <a:srgbClr val="FFFFFF"/>
                </a:solidFill>
                <a:latin typeface="Red Hat Display Bold"/>
                <a:ea typeface="Red Hat Display Bold"/>
                <a:cs typeface="Red Hat Display Bold"/>
                <a:sym typeface="Red Hat Display Bold"/>
              </a:rPr>
              <a:t>synchronous n8n Integration:</a:t>
            </a:r>
          </a:p>
          <a:p>
            <a:pPr algn="ctr" marL="0" indent="0" lvl="0">
              <a:lnSpc>
                <a:spcPts val="3501"/>
              </a:lnSpc>
              <a:spcBef>
                <a:spcPct val="0"/>
              </a:spcBef>
            </a:pPr>
            <a:r>
              <a:rPr lang="en-US" sz="2349" strike="noStrike" u="none">
                <a:solidFill>
                  <a:srgbClr val="FFFFFF"/>
                </a:solidFill>
                <a:latin typeface="Red Hat Display"/>
                <a:ea typeface="Red Hat Display"/>
                <a:cs typeface="Red Hat Display"/>
                <a:sym typeface="Red Hat Display"/>
              </a:rPr>
              <a:t>Our system integrates with n8n to trigger external workflows by sending data payloads asynchronously using a background thread. </a:t>
            </a:r>
          </a:p>
          <a:p>
            <a:pPr algn="ctr" marL="0" indent="0" lvl="0">
              <a:lnSpc>
                <a:spcPts val="3501"/>
              </a:lnSpc>
              <a:spcBef>
                <a:spcPct val="0"/>
              </a:spcBef>
            </a:pPr>
          </a:p>
          <a:p>
            <a:pPr algn="ctr" marL="0" indent="0" lvl="0">
              <a:lnSpc>
                <a:spcPts val="3501"/>
              </a:lnSpc>
              <a:spcBef>
                <a:spcPct val="0"/>
              </a:spcBef>
            </a:pPr>
          </a:p>
        </p:txBody>
      </p:sp>
      <p:sp>
        <p:nvSpPr>
          <p:cNvPr name="AutoShape 10" id="10"/>
          <p:cNvSpPr/>
          <p:nvPr/>
        </p:nvSpPr>
        <p:spPr>
          <a:xfrm flipH="true">
            <a:off x="8249881" y="4046219"/>
            <a:ext cx="4260927" cy="0"/>
          </a:xfrm>
          <a:prstGeom prst="line">
            <a:avLst/>
          </a:prstGeom>
          <a:ln cap="flat" w="38100">
            <a:solidFill>
              <a:srgbClr val="FFFFFF"/>
            </a:solidFill>
            <a:prstDash val="solid"/>
            <a:headEnd type="none" len="sm" w="sm"/>
            <a:tailEnd type="triangle" len="med" w="lg"/>
          </a:ln>
        </p:spPr>
      </p:sp>
      <p:sp>
        <p:nvSpPr>
          <p:cNvPr name="AutoShape 11" id="11"/>
          <p:cNvSpPr/>
          <p:nvPr/>
        </p:nvSpPr>
        <p:spPr>
          <a:xfrm flipH="true" flipV="true">
            <a:off x="12489852" y="4046219"/>
            <a:ext cx="0" cy="2512723"/>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6995244" y="2635327"/>
            <a:ext cx="4297511" cy="4346993"/>
            <a:chOff x="0" y="0"/>
            <a:chExt cx="5730015" cy="5795991"/>
          </a:xfrm>
        </p:grpSpPr>
        <p:sp>
          <p:nvSpPr>
            <p:cNvPr name="Freeform 4" id="4"/>
            <p:cNvSpPr/>
            <p:nvPr/>
          </p:nvSpPr>
          <p:spPr>
            <a:xfrm flipH="false" flipV="false" rot="-7900054">
              <a:off x="402458" y="402817"/>
              <a:ext cx="1350642" cy="606561"/>
            </a:xfrm>
            <a:custGeom>
              <a:avLst/>
              <a:gdLst/>
              <a:ahLst/>
              <a:cxnLst/>
              <a:rect r="r" b="b" t="t" l="l"/>
              <a:pathLst>
                <a:path h="606561" w="1350642">
                  <a:moveTo>
                    <a:pt x="0" y="0"/>
                  </a:moveTo>
                  <a:lnTo>
                    <a:pt x="1350641" y="0"/>
                  </a:lnTo>
                  <a:lnTo>
                    <a:pt x="1350641" y="606561"/>
                  </a:lnTo>
                  <a:lnTo>
                    <a:pt x="0" y="6065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2700000">
              <a:off x="3960453" y="418109"/>
              <a:ext cx="1350642" cy="606561"/>
            </a:xfrm>
            <a:custGeom>
              <a:avLst/>
              <a:gdLst/>
              <a:ahLst/>
              <a:cxnLst/>
              <a:rect r="r" b="b" t="t" l="l"/>
              <a:pathLst>
                <a:path h="606561" w="1350642">
                  <a:moveTo>
                    <a:pt x="0" y="0"/>
                  </a:moveTo>
                  <a:lnTo>
                    <a:pt x="1350642" y="0"/>
                  </a:lnTo>
                  <a:lnTo>
                    <a:pt x="1350642" y="606561"/>
                  </a:lnTo>
                  <a:lnTo>
                    <a:pt x="0" y="6065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3209977">
              <a:off x="4029166" y="4769452"/>
              <a:ext cx="1350642" cy="606561"/>
            </a:xfrm>
            <a:custGeom>
              <a:avLst/>
              <a:gdLst/>
              <a:ahLst/>
              <a:cxnLst/>
              <a:rect r="r" b="b" t="t" l="l"/>
              <a:pathLst>
                <a:path h="606561" w="1350642">
                  <a:moveTo>
                    <a:pt x="0" y="0"/>
                  </a:moveTo>
                  <a:lnTo>
                    <a:pt x="1350642" y="0"/>
                  </a:lnTo>
                  <a:lnTo>
                    <a:pt x="1350642" y="606561"/>
                  </a:lnTo>
                  <a:lnTo>
                    <a:pt x="0" y="6065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7866361">
              <a:off x="377227" y="4737277"/>
              <a:ext cx="1350642" cy="606561"/>
            </a:xfrm>
            <a:custGeom>
              <a:avLst/>
              <a:gdLst/>
              <a:ahLst/>
              <a:cxnLst/>
              <a:rect r="r" b="b" t="t" l="l"/>
              <a:pathLst>
                <a:path h="606561" w="1350642">
                  <a:moveTo>
                    <a:pt x="0" y="0"/>
                  </a:moveTo>
                  <a:lnTo>
                    <a:pt x="1350642" y="0"/>
                  </a:lnTo>
                  <a:lnTo>
                    <a:pt x="1350642" y="606561"/>
                  </a:lnTo>
                  <a:lnTo>
                    <a:pt x="0" y="6065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0" y="1736398"/>
              <a:ext cx="5730015" cy="2415758"/>
            </a:xfrm>
            <a:prstGeom prst="rect">
              <a:avLst/>
            </a:prstGeom>
          </p:spPr>
          <p:txBody>
            <a:bodyPr anchor="t" rtlCol="false" tIns="0" lIns="0" bIns="0" rIns="0">
              <a:spAutoFit/>
            </a:bodyPr>
            <a:lstStyle/>
            <a:p>
              <a:pPr algn="ctr" marL="0" indent="0" lvl="1">
                <a:lnSpc>
                  <a:spcPts val="6790"/>
                </a:lnSpc>
                <a:spcBef>
                  <a:spcPct val="0"/>
                </a:spcBef>
              </a:pPr>
              <a:r>
                <a:rPr lang="en-US" sz="7000">
                  <a:solidFill>
                    <a:srgbClr val="FFFFFF"/>
                  </a:solidFill>
                  <a:latin typeface="Archivo Black"/>
                  <a:ea typeface="Archivo Black"/>
                  <a:cs typeface="Archivo Black"/>
                  <a:sym typeface="Archivo Black"/>
                </a:rPr>
                <a:t>Others</a:t>
              </a:r>
            </a:p>
            <a:p>
              <a:pPr algn="ctr">
                <a:lnSpc>
                  <a:spcPts val="6790"/>
                </a:lnSpc>
                <a:spcBef>
                  <a:spcPct val="0"/>
                </a:spcBef>
              </a:pPr>
              <a:r>
                <a:rPr lang="en-US" sz="7000" strike="noStrike" u="none">
                  <a:solidFill>
                    <a:srgbClr val="FFFFFF"/>
                  </a:solidFill>
                  <a:latin typeface="Archivo Black"/>
                  <a:ea typeface="Archivo Black"/>
                  <a:cs typeface="Archivo Black"/>
                  <a:sym typeface="Archivo Black"/>
                </a:rPr>
                <a:t>Features</a:t>
              </a:r>
            </a:p>
          </p:txBody>
        </p:sp>
      </p:grpSp>
      <p:sp>
        <p:nvSpPr>
          <p:cNvPr name="Freeform 9" id="9"/>
          <p:cNvSpPr/>
          <p:nvPr/>
        </p:nvSpPr>
        <p:spPr>
          <a:xfrm flipH="true" flipV="false" rot="6626729">
            <a:off x="9456655" y="6667261"/>
            <a:ext cx="12221289" cy="8822969"/>
          </a:xfrm>
          <a:custGeom>
            <a:avLst/>
            <a:gdLst/>
            <a:ahLst/>
            <a:cxnLst/>
            <a:rect r="r" b="b" t="t" l="l"/>
            <a:pathLst>
              <a:path h="8822969" w="12221289">
                <a:moveTo>
                  <a:pt x="12221289" y="0"/>
                </a:moveTo>
                <a:lnTo>
                  <a:pt x="0" y="0"/>
                </a:lnTo>
                <a:lnTo>
                  <a:pt x="0" y="8822969"/>
                </a:lnTo>
                <a:lnTo>
                  <a:pt x="12221289" y="8822969"/>
                </a:lnTo>
                <a:lnTo>
                  <a:pt x="12221289" y="0"/>
                </a:lnTo>
                <a:close/>
              </a:path>
            </a:pathLst>
          </a:custGeom>
          <a:blipFill>
            <a:blip r:embed="rId5"/>
            <a:stretch>
              <a:fillRect l="0" t="0" r="0" b="0"/>
            </a:stretch>
          </a:blipFill>
        </p:spPr>
      </p:sp>
      <p:sp>
        <p:nvSpPr>
          <p:cNvPr name="Freeform 10" id="10"/>
          <p:cNvSpPr/>
          <p:nvPr/>
        </p:nvSpPr>
        <p:spPr>
          <a:xfrm flipH="false" flipV="false" rot="0">
            <a:off x="-2207810" y="-3420776"/>
            <a:ext cx="6799707" cy="8229600"/>
          </a:xfrm>
          <a:custGeom>
            <a:avLst/>
            <a:gdLst/>
            <a:ahLst/>
            <a:cxnLst/>
            <a:rect r="r" b="b" t="t" l="l"/>
            <a:pathLst>
              <a:path h="8229600" w="6799707">
                <a:moveTo>
                  <a:pt x="0" y="0"/>
                </a:moveTo>
                <a:lnTo>
                  <a:pt x="6799707" y="0"/>
                </a:lnTo>
                <a:lnTo>
                  <a:pt x="6799707" y="8229600"/>
                </a:lnTo>
                <a:lnTo>
                  <a:pt x="0" y="8229600"/>
                </a:lnTo>
                <a:lnTo>
                  <a:pt x="0" y="0"/>
                </a:lnTo>
                <a:close/>
              </a:path>
            </a:pathLst>
          </a:custGeom>
          <a:blipFill>
            <a:blip r:embed="rId6"/>
            <a:stretch>
              <a:fillRect l="0" t="0" r="0" b="0"/>
            </a:stretch>
          </a:blipFill>
        </p:spPr>
      </p:sp>
      <p:grpSp>
        <p:nvGrpSpPr>
          <p:cNvPr name="Group 11" id="11"/>
          <p:cNvGrpSpPr/>
          <p:nvPr/>
        </p:nvGrpSpPr>
        <p:grpSpPr>
          <a:xfrm rot="0">
            <a:off x="1028700" y="1028700"/>
            <a:ext cx="5587239" cy="2662922"/>
            <a:chOff x="0" y="0"/>
            <a:chExt cx="2065940" cy="984643"/>
          </a:xfrm>
        </p:grpSpPr>
        <p:sp>
          <p:nvSpPr>
            <p:cNvPr name="Freeform 12" id="12"/>
            <p:cNvSpPr/>
            <p:nvPr/>
          </p:nvSpPr>
          <p:spPr>
            <a:xfrm flipH="false" flipV="false" rot="0">
              <a:off x="0" y="0"/>
              <a:ext cx="2065940" cy="984643"/>
            </a:xfrm>
            <a:custGeom>
              <a:avLst/>
              <a:gdLst/>
              <a:ahLst/>
              <a:cxnLst/>
              <a:rect r="r" b="b" t="t" l="l"/>
              <a:pathLst>
                <a:path h="984643" w="2065940">
                  <a:moveTo>
                    <a:pt x="27713" y="0"/>
                  </a:moveTo>
                  <a:lnTo>
                    <a:pt x="2038228" y="0"/>
                  </a:lnTo>
                  <a:cubicBezTo>
                    <a:pt x="2053533" y="0"/>
                    <a:pt x="2065940" y="12407"/>
                    <a:pt x="2065940" y="27713"/>
                  </a:cubicBezTo>
                  <a:lnTo>
                    <a:pt x="2065940" y="956931"/>
                  </a:lnTo>
                  <a:cubicBezTo>
                    <a:pt x="2065940" y="964280"/>
                    <a:pt x="2063021" y="971329"/>
                    <a:pt x="2057823" y="976527"/>
                  </a:cubicBezTo>
                  <a:cubicBezTo>
                    <a:pt x="2052626" y="981724"/>
                    <a:pt x="2045577" y="984643"/>
                    <a:pt x="2038228" y="984643"/>
                  </a:cubicBezTo>
                  <a:lnTo>
                    <a:pt x="27713" y="984643"/>
                  </a:lnTo>
                  <a:cubicBezTo>
                    <a:pt x="20363" y="984643"/>
                    <a:pt x="13314" y="981724"/>
                    <a:pt x="8117" y="976527"/>
                  </a:cubicBezTo>
                  <a:cubicBezTo>
                    <a:pt x="2920" y="971329"/>
                    <a:pt x="0" y="964280"/>
                    <a:pt x="0" y="956931"/>
                  </a:cubicBezTo>
                  <a:lnTo>
                    <a:pt x="0" y="27713"/>
                  </a:lnTo>
                  <a:cubicBezTo>
                    <a:pt x="0" y="12407"/>
                    <a:pt x="12407" y="0"/>
                    <a:pt x="27713" y="0"/>
                  </a:cubicBezTo>
                  <a:close/>
                </a:path>
              </a:pathLst>
            </a:custGeom>
            <a:solidFill>
              <a:srgbClr val="04001E"/>
            </a:solidFill>
            <a:ln w="38100" cap="sq">
              <a:solidFill>
                <a:srgbClr val="E5E1DA"/>
              </a:solidFill>
              <a:prstDash val="solid"/>
              <a:miter/>
            </a:ln>
          </p:spPr>
        </p:sp>
        <p:sp>
          <p:nvSpPr>
            <p:cNvPr name="TextBox 13" id="13"/>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4" id="14"/>
          <p:cNvGrpSpPr/>
          <p:nvPr/>
        </p:nvGrpSpPr>
        <p:grpSpPr>
          <a:xfrm rot="0">
            <a:off x="1028700" y="6598786"/>
            <a:ext cx="5587239" cy="2662922"/>
            <a:chOff x="0" y="0"/>
            <a:chExt cx="2065940" cy="984643"/>
          </a:xfrm>
        </p:grpSpPr>
        <p:sp>
          <p:nvSpPr>
            <p:cNvPr name="Freeform 15" id="15"/>
            <p:cNvSpPr/>
            <p:nvPr/>
          </p:nvSpPr>
          <p:spPr>
            <a:xfrm flipH="false" flipV="false" rot="0">
              <a:off x="0" y="0"/>
              <a:ext cx="2065940" cy="984643"/>
            </a:xfrm>
            <a:custGeom>
              <a:avLst/>
              <a:gdLst/>
              <a:ahLst/>
              <a:cxnLst/>
              <a:rect r="r" b="b" t="t" l="l"/>
              <a:pathLst>
                <a:path h="984643" w="2065940">
                  <a:moveTo>
                    <a:pt x="27713" y="0"/>
                  </a:moveTo>
                  <a:lnTo>
                    <a:pt x="2038228" y="0"/>
                  </a:lnTo>
                  <a:cubicBezTo>
                    <a:pt x="2053533" y="0"/>
                    <a:pt x="2065940" y="12407"/>
                    <a:pt x="2065940" y="27713"/>
                  </a:cubicBezTo>
                  <a:lnTo>
                    <a:pt x="2065940" y="956931"/>
                  </a:lnTo>
                  <a:cubicBezTo>
                    <a:pt x="2065940" y="964280"/>
                    <a:pt x="2063021" y="971329"/>
                    <a:pt x="2057823" y="976527"/>
                  </a:cubicBezTo>
                  <a:cubicBezTo>
                    <a:pt x="2052626" y="981724"/>
                    <a:pt x="2045577" y="984643"/>
                    <a:pt x="2038228" y="984643"/>
                  </a:cubicBezTo>
                  <a:lnTo>
                    <a:pt x="27713" y="984643"/>
                  </a:lnTo>
                  <a:cubicBezTo>
                    <a:pt x="20363" y="984643"/>
                    <a:pt x="13314" y="981724"/>
                    <a:pt x="8117" y="976527"/>
                  </a:cubicBezTo>
                  <a:cubicBezTo>
                    <a:pt x="2920" y="971329"/>
                    <a:pt x="0" y="964280"/>
                    <a:pt x="0" y="956931"/>
                  </a:cubicBezTo>
                  <a:lnTo>
                    <a:pt x="0" y="27713"/>
                  </a:lnTo>
                  <a:cubicBezTo>
                    <a:pt x="0" y="12407"/>
                    <a:pt x="12407" y="0"/>
                    <a:pt x="27713" y="0"/>
                  </a:cubicBezTo>
                  <a:close/>
                </a:path>
              </a:pathLst>
            </a:custGeom>
            <a:solidFill>
              <a:srgbClr val="04001E"/>
            </a:solidFill>
            <a:ln w="38100" cap="sq">
              <a:solidFill>
                <a:srgbClr val="E5E1DA"/>
              </a:solidFill>
              <a:prstDash val="solid"/>
              <a:miter/>
            </a:ln>
          </p:spPr>
        </p:sp>
        <p:sp>
          <p:nvSpPr>
            <p:cNvPr name="TextBox 16" id="16"/>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7" id="17"/>
          <p:cNvGrpSpPr/>
          <p:nvPr/>
        </p:nvGrpSpPr>
        <p:grpSpPr>
          <a:xfrm rot="0">
            <a:off x="11672061" y="1025292"/>
            <a:ext cx="5587239" cy="2662922"/>
            <a:chOff x="0" y="0"/>
            <a:chExt cx="2065940" cy="984643"/>
          </a:xfrm>
        </p:grpSpPr>
        <p:sp>
          <p:nvSpPr>
            <p:cNvPr name="Freeform 18" id="18"/>
            <p:cNvSpPr/>
            <p:nvPr/>
          </p:nvSpPr>
          <p:spPr>
            <a:xfrm flipH="false" flipV="false" rot="0">
              <a:off x="0" y="0"/>
              <a:ext cx="2065940" cy="984643"/>
            </a:xfrm>
            <a:custGeom>
              <a:avLst/>
              <a:gdLst/>
              <a:ahLst/>
              <a:cxnLst/>
              <a:rect r="r" b="b" t="t" l="l"/>
              <a:pathLst>
                <a:path h="984643" w="2065940">
                  <a:moveTo>
                    <a:pt x="27713" y="0"/>
                  </a:moveTo>
                  <a:lnTo>
                    <a:pt x="2038228" y="0"/>
                  </a:lnTo>
                  <a:cubicBezTo>
                    <a:pt x="2053533" y="0"/>
                    <a:pt x="2065940" y="12407"/>
                    <a:pt x="2065940" y="27713"/>
                  </a:cubicBezTo>
                  <a:lnTo>
                    <a:pt x="2065940" y="956931"/>
                  </a:lnTo>
                  <a:cubicBezTo>
                    <a:pt x="2065940" y="964280"/>
                    <a:pt x="2063021" y="971329"/>
                    <a:pt x="2057823" y="976527"/>
                  </a:cubicBezTo>
                  <a:cubicBezTo>
                    <a:pt x="2052626" y="981724"/>
                    <a:pt x="2045577" y="984643"/>
                    <a:pt x="2038228" y="984643"/>
                  </a:cubicBezTo>
                  <a:lnTo>
                    <a:pt x="27713" y="984643"/>
                  </a:lnTo>
                  <a:cubicBezTo>
                    <a:pt x="20363" y="984643"/>
                    <a:pt x="13314" y="981724"/>
                    <a:pt x="8117" y="976527"/>
                  </a:cubicBezTo>
                  <a:cubicBezTo>
                    <a:pt x="2920" y="971329"/>
                    <a:pt x="0" y="964280"/>
                    <a:pt x="0" y="956931"/>
                  </a:cubicBezTo>
                  <a:lnTo>
                    <a:pt x="0" y="27713"/>
                  </a:lnTo>
                  <a:cubicBezTo>
                    <a:pt x="0" y="12407"/>
                    <a:pt x="12407" y="0"/>
                    <a:pt x="27713" y="0"/>
                  </a:cubicBezTo>
                  <a:close/>
                </a:path>
              </a:pathLst>
            </a:custGeom>
            <a:solidFill>
              <a:srgbClr val="04001E"/>
            </a:solidFill>
            <a:ln w="38100" cap="sq">
              <a:solidFill>
                <a:srgbClr val="E5E1DA"/>
              </a:solidFill>
              <a:prstDash val="solid"/>
              <a:miter/>
            </a:ln>
          </p:spPr>
        </p:sp>
        <p:sp>
          <p:nvSpPr>
            <p:cNvPr name="TextBox 19" id="19"/>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20" id="20"/>
          <p:cNvGrpSpPr/>
          <p:nvPr/>
        </p:nvGrpSpPr>
        <p:grpSpPr>
          <a:xfrm rot="0">
            <a:off x="11672061" y="6595378"/>
            <a:ext cx="5587239" cy="2662922"/>
            <a:chOff x="0" y="0"/>
            <a:chExt cx="2065940" cy="984643"/>
          </a:xfrm>
        </p:grpSpPr>
        <p:sp>
          <p:nvSpPr>
            <p:cNvPr name="Freeform 21" id="21"/>
            <p:cNvSpPr/>
            <p:nvPr/>
          </p:nvSpPr>
          <p:spPr>
            <a:xfrm flipH="false" flipV="false" rot="0">
              <a:off x="0" y="0"/>
              <a:ext cx="2065940" cy="984643"/>
            </a:xfrm>
            <a:custGeom>
              <a:avLst/>
              <a:gdLst/>
              <a:ahLst/>
              <a:cxnLst/>
              <a:rect r="r" b="b" t="t" l="l"/>
              <a:pathLst>
                <a:path h="984643" w="2065940">
                  <a:moveTo>
                    <a:pt x="27713" y="0"/>
                  </a:moveTo>
                  <a:lnTo>
                    <a:pt x="2038228" y="0"/>
                  </a:lnTo>
                  <a:cubicBezTo>
                    <a:pt x="2053533" y="0"/>
                    <a:pt x="2065940" y="12407"/>
                    <a:pt x="2065940" y="27713"/>
                  </a:cubicBezTo>
                  <a:lnTo>
                    <a:pt x="2065940" y="956931"/>
                  </a:lnTo>
                  <a:cubicBezTo>
                    <a:pt x="2065940" y="964280"/>
                    <a:pt x="2063021" y="971329"/>
                    <a:pt x="2057823" y="976527"/>
                  </a:cubicBezTo>
                  <a:cubicBezTo>
                    <a:pt x="2052626" y="981724"/>
                    <a:pt x="2045577" y="984643"/>
                    <a:pt x="2038228" y="984643"/>
                  </a:cubicBezTo>
                  <a:lnTo>
                    <a:pt x="27713" y="984643"/>
                  </a:lnTo>
                  <a:cubicBezTo>
                    <a:pt x="20363" y="984643"/>
                    <a:pt x="13314" y="981724"/>
                    <a:pt x="8117" y="976527"/>
                  </a:cubicBezTo>
                  <a:cubicBezTo>
                    <a:pt x="2920" y="971329"/>
                    <a:pt x="0" y="964280"/>
                    <a:pt x="0" y="956931"/>
                  </a:cubicBezTo>
                  <a:lnTo>
                    <a:pt x="0" y="27713"/>
                  </a:lnTo>
                  <a:cubicBezTo>
                    <a:pt x="0" y="12407"/>
                    <a:pt x="12407" y="0"/>
                    <a:pt x="27713" y="0"/>
                  </a:cubicBezTo>
                  <a:close/>
                </a:path>
              </a:pathLst>
            </a:custGeom>
            <a:solidFill>
              <a:srgbClr val="04001E"/>
            </a:solidFill>
            <a:ln w="38100" cap="sq">
              <a:solidFill>
                <a:srgbClr val="E5E1DA"/>
              </a:solidFill>
              <a:prstDash val="solid"/>
              <a:miter/>
            </a:ln>
          </p:spPr>
        </p:sp>
        <p:sp>
          <p:nvSpPr>
            <p:cNvPr name="TextBox 22" id="22"/>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3" id="23"/>
          <p:cNvSpPr txBox="true"/>
          <p:nvPr/>
        </p:nvSpPr>
        <p:spPr>
          <a:xfrm rot="0">
            <a:off x="11891504" y="1273316"/>
            <a:ext cx="5088826" cy="2109723"/>
          </a:xfrm>
          <a:prstGeom prst="rect">
            <a:avLst/>
          </a:prstGeom>
        </p:spPr>
        <p:txBody>
          <a:bodyPr anchor="t" rtlCol="false" tIns="0" lIns="0" bIns="0" rIns="0">
            <a:spAutoFit/>
          </a:bodyPr>
          <a:lstStyle/>
          <a:p>
            <a:pPr algn="ctr" marL="0" indent="0" lvl="0">
              <a:lnSpc>
                <a:spcPts val="3054"/>
              </a:lnSpc>
            </a:pPr>
            <a:r>
              <a:rPr lang="en-US" b="true" sz="2050">
                <a:solidFill>
                  <a:srgbClr val="FFFFFF"/>
                </a:solidFill>
                <a:latin typeface="Red Hat Display Bold"/>
                <a:ea typeface="Red Hat Display Bold"/>
                <a:cs typeface="Red Hat Display Bold"/>
                <a:sym typeface="Red Hat Display Bold"/>
              </a:rPr>
              <a:t>Context-Awa</a:t>
            </a:r>
            <a:r>
              <a:rPr lang="en-US" b="true" sz="2050" strike="noStrike" u="none">
                <a:solidFill>
                  <a:srgbClr val="FFFFFF"/>
                </a:solidFill>
                <a:latin typeface="Red Hat Display Bold"/>
                <a:ea typeface="Red Hat Display Bold"/>
                <a:cs typeface="Red Hat Display Bold"/>
                <a:sym typeface="Red Hat Display Bold"/>
              </a:rPr>
              <a:t>re Conversational Memory:</a:t>
            </a:r>
          </a:p>
          <a:p>
            <a:pPr algn="ctr" marL="0" indent="0" lvl="0">
              <a:lnSpc>
                <a:spcPts val="3501"/>
              </a:lnSpc>
            </a:pPr>
            <a:r>
              <a:rPr lang="en-US" sz="2350" strike="noStrike" u="none">
                <a:solidFill>
                  <a:srgbClr val="FFFFFF"/>
                </a:solidFill>
                <a:latin typeface="Red Hat Display"/>
                <a:ea typeface="Red Hat Display"/>
                <a:cs typeface="Red Hat Display"/>
                <a:sym typeface="Red Hat Display"/>
              </a:rPr>
              <a:t>Our platform builds a dynamic m</a:t>
            </a:r>
            <a:r>
              <a:rPr lang="en-US" sz="2350" strike="noStrike" u="none">
                <a:solidFill>
                  <a:srgbClr val="FFFFFF"/>
                </a:solidFill>
                <a:latin typeface="Red Hat Display"/>
                <a:ea typeface="Red Hat Display"/>
                <a:cs typeface="Red Hat Display"/>
                <a:sym typeface="Red Hat Display"/>
              </a:rPr>
              <a:t>emory for each individual user session, creating a unique and persistent conversational thread.</a:t>
            </a:r>
          </a:p>
        </p:txBody>
      </p:sp>
      <p:sp>
        <p:nvSpPr>
          <p:cNvPr name="TextBox 24" id="24"/>
          <p:cNvSpPr txBox="true"/>
          <p:nvPr/>
        </p:nvSpPr>
        <p:spPr>
          <a:xfrm rot="0">
            <a:off x="1201569" y="6760711"/>
            <a:ext cx="5266492" cy="2315912"/>
          </a:xfrm>
          <a:prstGeom prst="rect">
            <a:avLst/>
          </a:prstGeom>
        </p:spPr>
        <p:txBody>
          <a:bodyPr anchor="t" rtlCol="false" tIns="0" lIns="0" bIns="0" rIns="0">
            <a:spAutoFit/>
          </a:bodyPr>
          <a:lstStyle/>
          <a:p>
            <a:pPr algn="ctr">
              <a:lnSpc>
                <a:spcPts val="2643"/>
              </a:lnSpc>
            </a:pPr>
            <a:r>
              <a:rPr lang="en-US" sz="1774" b="true">
                <a:solidFill>
                  <a:srgbClr val="FFFFFF"/>
                </a:solidFill>
                <a:latin typeface="Red Hat Display Bold"/>
                <a:ea typeface="Red Hat Display Bold"/>
                <a:cs typeface="Red Hat Display Bold"/>
                <a:sym typeface="Red Hat Display Bold"/>
              </a:rPr>
              <a:t>MultiModal Understanding:</a:t>
            </a:r>
          </a:p>
          <a:p>
            <a:pPr algn="ctr" marL="0" indent="0" lvl="0">
              <a:lnSpc>
                <a:spcPts val="2643"/>
              </a:lnSpc>
            </a:pPr>
            <a:r>
              <a:rPr lang="en-US" sz="1774">
                <a:solidFill>
                  <a:srgbClr val="FFFFFF"/>
                </a:solidFill>
                <a:latin typeface="Red Hat Display"/>
                <a:ea typeface="Red Hat Display"/>
                <a:cs typeface="Red Hat Display"/>
                <a:sym typeface="Red Hat Display"/>
              </a:rPr>
              <a:t>A</a:t>
            </a:r>
            <a:r>
              <a:rPr lang="en-US" sz="1774" strike="noStrike" u="none">
                <a:solidFill>
                  <a:srgbClr val="FFFFFF"/>
                </a:solidFill>
                <a:latin typeface="Red Hat Display"/>
                <a:ea typeface="Red Hat Display"/>
                <a:cs typeface="Red Hat Display"/>
                <a:sym typeface="Red Hat Display"/>
              </a:rPr>
              <a:t> MultiModalProcessor converts files into standardized text before sending them to the LLM. It detects the file type and uses specialized parsers—extracting text from documents, OCR for images, summaries for structured data, and metadata from media.</a:t>
            </a:r>
          </a:p>
        </p:txBody>
      </p:sp>
      <p:sp>
        <p:nvSpPr>
          <p:cNvPr name="TextBox 25" id="25"/>
          <p:cNvSpPr txBox="true"/>
          <p:nvPr/>
        </p:nvSpPr>
        <p:spPr>
          <a:xfrm rot="0">
            <a:off x="1239669" y="1261975"/>
            <a:ext cx="5079301" cy="2103832"/>
          </a:xfrm>
          <a:prstGeom prst="rect">
            <a:avLst/>
          </a:prstGeom>
        </p:spPr>
        <p:txBody>
          <a:bodyPr anchor="t" rtlCol="false" tIns="0" lIns="0" bIns="0" rIns="0">
            <a:spAutoFit/>
          </a:bodyPr>
          <a:lstStyle/>
          <a:p>
            <a:pPr algn="ctr">
              <a:lnSpc>
                <a:spcPts val="4265"/>
              </a:lnSpc>
            </a:pPr>
            <a:r>
              <a:rPr lang="en-US" sz="3046" b="true">
                <a:solidFill>
                  <a:srgbClr val="FFFFFF"/>
                </a:solidFill>
                <a:latin typeface="Red Hat Display Bold"/>
                <a:ea typeface="Red Hat Display Bold"/>
                <a:cs typeface="Red Hat Display Bold"/>
                <a:sym typeface="Red Hat Display Bold"/>
              </a:rPr>
              <a:t>Real time data:</a:t>
            </a:r>
          </a:p>
          <a:p>
            <a:pPr algn="ctr">
              <a:lnSpc>
                <a:spcPts val="4265"/>
              </a:lnSpc>
              <a:spcBef>
                <a:spcPct val="0"/>
              </a:spcBef>
            </a:pPr>
            <a:r>
              <a:rPr lang="en-US" sz="3046">
                <a:solidFill>
                  <a:srgbClr val="FFFFFF"/>
                </a:solidFill>
                <a:latin typeface="Red Hat Display"/>
                <a:ea typeface="Red Hat Display"/>
                <a:cs typeface="Red Hat Display"/>
                <a:sym typeface="Red Hat Display"/>
              </a:rPr>
              <a:t>We used  privacy-focused search engine (duckduckgo)  for real time data awareness</a:t>
            </a:r>
          </a:p>
        </p:txBody>
      </p:sp>
      <p:sp>
        <p:nvSpPr>
          <p:cNvPr name="TextBox 26" id="26"/>
          <p:cNvSpPr txBox="true"/>
          <p:nvPr/>
        </p:nvSpPr>
        <p:spPr>
          <a:xfrm rot="0">
            <a:off x="11824829" y="6750062"/>
            <a:ext cx="5314398" cy="3047175"/>
          </a:xfrm>
          <a:prstGeom prst="rect">
            <a:avLst/>
          </a:prstGeom>
        </p:spPr>
        <p:txBody>
          <a:bodyPr anchor="t" rtlCol="false" tIns="0" lIns="0" bIns="0" rIns="0">
            <a:spAutoFit/>
          </a:bodyPr>
          <a:lstStyle/>
          <a:p>
            <a:pPr algn="ctr" marL="0" indent="0" lvl="0">
              <a:lnSpc>
                <a:spcPts val="3501"/>
              </a:lnSpc>
              <a:spcBef>
                <a:spcPct val="0"/>
              </a:spcBef>
            </a:pPr>
            <a:r>
              <a:rPr lang="en-US" b="true" sz="2349">
                <a:solidFill>
                  <a:srgbClr val="FFFFFF"/>
                </a:solidFill>
                <a:latin typeface="Red Hat Display Bold"/>
                <a:ea typeface="Red Hat Display Bold"/>
                <a:cs typeface="Red Hat Display Bold"/>
                <a:sym typeface="Red Hat Display Bold"/>
              </a:rPr>
              <a:t>A</a:t>
            </a:r>
            <a:r>
              <a:rPr lang="en-US" b="true" sz="2349" strike="noStrike" u="none">
                <a:solidFill>
                  <a:srgbClr val="FFFFFF"/>
                </a:solidFill>
                <a:latin typeface="Red Hat Display Bold"/>
                <a:ea typeface="Red Hat Display Bold"/>
                <a:cs typeface="Red Hat Display Bold"/>
                <a:sym typeface="Red Hat Display Bold"/>
              </a:rPr>
              <a:t>synchronous n8n Integration:</a:t>
            </a:r>
          </a:p>
          <a:p>
            <a:pPr algn="ctr" marL="0" indent="0" lvl="0">
              <a:lnSpc>
                <a:spcPts val="3501"/>
              </a:lnSpc>
              <a:spcBef>
                <a:spcPct val="0"/>
              </a:spcBef>
            </a:pPr>
            <a:r>
              <a:rPr lang="en-US" sz="2349" strike="noStrike" u="none">
                <a:solidFill>
                  <a:srgbClr val="FFFFFF"/>
                </a:solidFill>
                <a:latin typeface="Red Hat Display"/>
                <a:ea typeface="Red Hat Display"/>
                <a:cs typeface="Red Hat Display"/>
                <a:sym typeface="Red Hat Display"/>
              </a:rPr>
              <a:t>Our system integrates with n8n to trigger external workflows by sending data payloads asynchronously using a background thread. </a:t>
            </a:r>
          </a:p>
          <a:p>
            <a:pPr algn="ctr" marL="0" indent="0" lvl="0">
              <a:lnSpc>
                <a:spcPts val="3501"/>
              </a:lnSpc>
              <a:spcBef>
                <a:spcPct val="0"/>
              </a:spcBef>
            </a:pPr>
          </a:p>
          <a:p>
            <a:pPr algn="ctr" marL="0" indent="0" lvl="0">
              <a:lnSpc>
                <a:spcPts val="3501"/>
              </a:lnSpc>
              <a:spcBef>
                <a:spcPct val="0"/>
              </a:spcBef>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AutoShape 3" id="3"/>
          <p:cNvSpPr/>
          <p:nvPr/>
        </p:nvSpPr>
        <p:spPr>
          <a:xfrm>
            <a:off x="-1334432" y="4646809"/>
            <a:ext cx="20061513" cy="0"/>
          </a:xfrm>
          <a:prstGeom prst="line">
            <a:avLst/>
          </a:prstGeom>
          <a:ln cap="flat" w="28575">
            <a:solidFill>
              <a:srgbClr val="F4F4ED"/>
            </a:solidFill>
            <a:prstDash val="solid"/>
            <a:headEnd type="none" len="sm" w="sm"/>
            <a:tailEnd type="none" len="sm" w="sm"/>
          </a:ln>
        </p:spPr>
      </p:sp>
      <p:sp>
        <p:nvSpPr>
          <p:cNvPr name="TextBox 4" id="4"/>
          <p:cNvSpPr txBox="true"/>
          <p:nvPr/>
        </p:nvSpPr>
        <p:spPr>
          <a:xfrm rot="0">
            <a:off x="13459047" y="5743533"/>
            <a:ext cx="3844858" cy="3522345"/>
          </a:xfrm>
          <a:prstGeom prst="rect">
            <a:avLst/>
          </a:prstGeom>
        </p:spPr>
        <p:txBody>
          <a:bodyPr anchor="t" rtlCol="false" tIns="0" lIns="0" bIns="0" rIns="0">
            <a:spAutoFit/>
          </a:bodyPr>
          <a:lstStyle/>
          <a:p>
            <a:pPr algn="l">
              <a:lnSpc>
                <a:spcPts val="2340"/>
              </a:lnSpc>
            </a:pPr>
            <a:r>
              <a:rPr lang="en-US" sz="1500">
                <a:solidFill>
                  <a:srgbClr val="FFFFFF"/>
                </a:solidFill>
                <a:latin typeface="Red Hat Display"/>
                <a:ea typeface="Red Hat Display"/>
                <a:cs typeface="Red Hat Display"/>
                <a:sym typeface="Red Hat Display"/>
              </a:rPr>
              <a:t>To c</a:t>
            </a:r>
            <a:r>
              <a:rPr lang="en-US" sz="1500">
                <a:solidFill>
                  <a:srgbClr val="FFFFFF"/>
                </a:solidFill>
                <a:latin typeface="Red Hat Display"/>
                <a:ea typeface="Red Hat Display"/>
                <a:cs typeface="Red Hat Display"/>
                <a:sym typeface="Red Hat Display"/>
              </a:rPr>
              <a:t>omplete the multimodal experience, integrate voice input using Deepgram STT or a similar API, allowing users to speak instead of type. Enhance usability by automatically playing Deepgram’s TTS output when a response is received. Support real-time image or audio uploads to further enrich interaction. Optionally, track user sentiment, session data, or interaction patterns for personalization or analytics in future iterations.</a:t>
            </a:r>
          </a:p>
          <a:p>
            <a:pPr algn="l">
              <a:lnSpc>
                <a:spcPts val="2340"/>
              </a:lnSpc>
            </a:pPr>
          </a:p>
        </p:txBody>
      </p:sp>
      <p:sp>
        <p:nvSpPr>
          <p:cNvPr name="Freeform 5" id="5"/>
          <p:cNvSpPr/>
          <p:nvPr/>
        </p:nvSpPr>
        <p:spPr>
          <a:xfrm flipH="false" flipV="false" rot="0">
            <a:off x="1188650" y="3544243"/>
            <a:ext cx="699039" cy="866808"/>
          </a:xfrm>
          <a:custGeom>
            <a:avLst/>
            <a:gdLst/>
            <a:ahLst/>
            <a:cxnLst/>
            <a:rect r="r" b="b" t="t" l="l"/>
            <a:pathLst>
              <a:path h="866808" w="699039">
                <a:moveTo>
                  <a:pt x="0" y="0"/>
                </a:moveTo>
                <a:lnTo>
                  <a:pt x="699039" y="0"/>
                </a:lnTo>
                <a:lnTo>
                  <a:pt x="699039" y="866808"/>
                </a:lnTo>
                <a:lnTo>
                  <a:pt x="0" y="866808"/>
                </a:lnTo>
                <a:lnTo>
                  <a:pt x="0" y="0"/>
                </a:lnTo>
                <a:close/>
              </a:path>
            </a:pathLst>
          </a:custGeom>
          <a:blipFill>
            <a:blip r:embed="rId3"/>
            <a:stretch>
              <a:fillRect l="0" t="0" r="0" b="0"/>
            </a:stretch>
          </a:blipFill>
        </p:spPr>
      </p:sp>
      <p:sp>
        <p:nvSpPr>
          <p:cNvPr name="Freeform 6" id="6"/>
          <p:cNvSpPr/>
          <p:nvPr/>
        </p:nvSpPr>
        <p:spPr>
          <a:xfrm flipH="false" flipV="false" rot="0">
            <a:off x="5236223" y="3119812"/>
            <a:ext cx="1715671" cy="1715671"/>
          </a:xfrm>
          <a:custGeom>
            <a:avLst/>
            <a:gdLst/>
            <a:ahLst/>
            <a:cxnLst/>
            <a:rect r="r" b="b" t="t" l="l"/>
            <a:pathLst>
              <a:path h="1715671" w="1715671">
                <a:moveTo>
                  <a:pt x="0" y="0"/>
                </a:moveTo>
                <a:lnTo>
                  <a:pt x="1715671" y="0"/>
                </a:lnTo>
                <a:lnTo>
                  <a:pt x="1715671" y="1715671"/>
                </a:lnTo>
                <a:lnTo>
                  <a:pt x="0" y="1715671"/>
                </a:lnTo>
                <a:lnTo>
                  <a:pt x="0" y="0"/>
                </a:lnTo>
                <a:close/>
              </a:path>
            </a:pathLst>
          </a:custGeom>
          <a:blipFill>
            <a:blip r:embed="rId4"/>
            <a:stretch>
              <a:fillRect l="0" t="0" r="0" b="0"/>
            </a:stretch>
          </a:blipFill>
        </p:spPr>
      </p:sp>
      <p:sp>
        <p:nvSpPr>
          <p:cNvPr name="Freeform 7" id="7"/>
          <p:cNvSpPr/>
          <p:nvPr/>
        </p:nvSpPr>
        <p:spPr>
          <a:xfrm flipH="false" flipV="false" rot="0">
            <a:off x="9103300" y="3549671"/>
            <a:ext cx="861380" cy="861380"/>
          </a:xfrm>
          <a:custGeom>
            <a:avLst/>
            <a:gdLst/>
            <a:ahLst/>
            <a:cxnLst/>
            <a:rect r="r" b="b" t="t" l="l"/>
            <a:pathLst>
              <a:path h="861380" w="861380">
                <a:moveTo>
                  <a:pt x="0" y="0"/>
                </a:moveTo>
                <a:lnTo>
                  <a:pt x="861380" y="0"/>
                </a:lnTo>
                <a:lnTo>
                  <a:pt x="861380" y="861380"/>
                </a:lnTo>
                <a:lnTo>
                  <a:pt x="0" y="861380"/>
                </a:lnTo>
                <a:lnTo>
                  <a:pt x="0" y="0"/>
                </a:lnTo>
                <a:close/>
              </a:path>
            </a:pathLst>
          </a:custGeom>
          <a:blipFill>
            <a:blip r:embed="rId5"/>
            <a:stretch>
              <a:fillRect l="0" t="0" r="0" b="0"/>
            </a:stretch>
          </a:blipFill>
        </p:spPr>
      </p:sp>
      <p:sp>
        <p:nvSpPr>
          <p:cNvPr name="Freeform 8" id="8"/>
          <p:cNvSpPr/>
          <p:nvPr/>
        </p:nvSpPr>
        <p:spPr>
          <a:xfrm flipH="false" flipV="false" rot="0">
            <a:off x="13440745" y="3549671"/>
            <a:ext cx="861380" cy="861380"/>
          </a:xfrm>
          <a:custGeom>
            <a:avLst/>
            <a:gdLst/>
            <a:ahLst/>
            <a:cxnLst/>
            <a:rect r="r" b="b" t="t" l="l"/>
            <a:pathLst>
              <a:path h="861380" w="861380">
                <a:moveTo>
                  <a:pt x="0" y="0"/>
                </a:moveTo>
                <a:lnTo>
                  <a:pt x="861380" y="0"/>
                </a:lnTo>
                <a:lnTo>
                  <a:pt x="861380" y="861380"/>
                </a:lnTo>
                <a:lnTo>
                  <a:pt x="0" y="861380"/>
                </a:lnTo>
                <a:lnTo>
                  <a:pt x="0" y="0"/>
                </a:lnTo>
                <a:close/>
              </a:path>
            </a:pathLst>
          </a:custGeom>
          <a:blipFill>
            <a:blip r:embed="rId6"/>
            <a:stretch>
              <a:fillRect l="0" t="0" r="0" b="0"/>
            </a:stretch>
          </a:blipFill>
        </p:spPr>
      </p:sp>
      <p:sp>
        <p:nvSpPr>
          <p:cNvPr name="TextBox 9" id="9"/>
          <p:cNvSpPr txBox="true"/>
          <p:nvPr/>
        </p:nvSpPr>
        <p:spPr>
          <a:xfrm rot="0">
            <a:off x="2752387" y="1718946"/>
            <a:ext cx="12783226" cy="1177290"/>
          </a:xfrm>
          <a:prstGeom prst="rect">
            <a:avLst/>
          </a:prstGeom>
        </p:spPr>
        <p:txBody>
          <a:bodyPr anchor="t" rtlCol="false" tIns="0" lIns="0" bIns="0" rIns="0">
            <a:spAutoFit/>
          </a:bodyPr>
          <a:lstStyle/>
          <a:p>
            <a:pPr algn="ctr" marL="0" indent="0" lvl="1">
              <a:lnSpc>
                <a:spcPts val="8730"/>
              </a:lnSpc>
              <a:spcBef>
                <a:spcPct val="0"/>
              </a:spcBef>
            </a:pPr>
            <a:r>
              <a:rPr lang="en-US" sz="9000">
                <a:solidFill>
                  <a:srgbClr val="FFFFFF"/>
                </a:solidFill>
                <a:latin typeface="Archivo Black"/>
                <a:ea typeface="Archivo Black"/>
                <a:cs typeface="Archivo Black"/>
                <a:sym typeface="Archivo Black"/>
              </a:rPr>
              <a:t>App Integration</a:t>
            </a:r>
          </a:p>
        </p:txBody>
      </p:sp>
      <p:sp>
        <p:nvSpPr>
          <p:cNvPr name="TextBox 10" id="10"/>
          <p:cNvSpPr txBox="true"/>
          <p:nvPr/>
        </p:nvSpPr>
        <p:spPr>
          <a:xfrm rot="0">
            <a:off x="1206050" y="4914088"/>
            <a:ext cx="2197323" cy="679451"/>
          </a:xfrm>
          <a:prstGeom prst="rect">
            <a:avLst/>
          </a:prstGeom>
        </p:spPr>
        <p:txBody>
          <a:bodyPr anchor="t" rtlCol="false" tIns="0" lIns="0" bIns="0" rIns="0">
            <a:spAutoFit/>
          </a:bodyPr>
          <a:lstStyle/>
          <a:p>
            <a:pPr algn="l">
              <a:lnSpc>
                <a:spcPts val="5150"/>
              </a:lnSpc>
            </a:pPr>
            <a:r>
              <a:rPr lang="en-US" sz="5000" b="true">
                <a:solidFill>
                  <a:srgbClr val="FFFFFF"/>
                </a:solidFill>
                <a:latin typeface="Red Hat Display Bold"/>
                <a:ea typeface="Red Hat Display Bold"/>
                <a:cs typeface="Red Hat Display Bold"/>
                <a:sym typeface="Red Hat Display Bold"/>
              </a:rPr>
              <a:t>01</a:t>
            </a:r>
          </a:p>
        </p:txBody>
      </p:sp>
      <p:sp>
        <p:nvSpPr>
          <p:cNvPr name="TextBox 11" id="11"/>
          <p:cNvSpPr txBox="true"/>
          <p:nvPr/>
        </p:nvSpPr>
        <p:spPr>
          <a:xfrm rot="0">
            <a:off x="5500793" y="4902158"/>
            <a:ext cx="2197323" cy="679451"/>
          </a:xfrm>
          <a:prstGeom prst="rect">
            <a:avLst/>
          </a:prstGeom>
        </p:spPr>
        <p:txBody>
          <a:bodyPr anchor="t" rtlCol="false" tIns="0" lIns="0" bIns="0" rIns="0">
            <a:spAutoFit/>
          </a:bodyPr>
          <a:lstStyle/>
          <a:p>
            <a:pPr algn="l">
              <a:lnSpc>
                <a:spcPts val="5150"/>
              </a:lnSpc>
            </a:pPr>
            <a:r>
              <a:rPr lang="en-US" sz="5000" b="true">
                <a:solidFill>
                  <a:srgbClr val="FFFFFF"/>
                </a:solidFill>
                <a:latin typeface="Red Hat Display Bold"/>
                <a:ea typeface="Red Hat Display Bold"/>
                <a:cs typeface="Red Hat Display Bold"/>
                <a:sym typeface="Red Hat Display Bold"/>
              </a:rPr>
              <a:t>02</a:t>
            </a:r>
          </a:p>
        </p:txBody>
      </p:sp>
      <p:sp>
        <p:nvSpPr>
          <p:cNvPr name="TextBox 12" id="12"/>
          <p:cNvSpPr txBox="true"/>
          <p:nvPr/>
        </p:nvSpPr>
        <p:spPr>
          <a:xfrm rot="0">
            <a:off x="1188650" y="5709243"/>
            <a:ext cx="3688210" cy="3522345"/>
          </a:xfrm>
          <a:prstGeom prst="rect">
            <a:avLst/>
          </a:prstGeom>
        </p:spPr>
        <p:txBody>
          <a:bodyPr anchor="t" rtlCol="false" tIns="0" lIns="0" bIns="0" rIns="0">
            <a:spAutoFit/>
          </a:bodyPr>
          <a:lstStyle/>
          <a:p>
            <a:pPr algn="l">
              <a:lnSpc>
                <a:spcPts val="2340"/>
              </a:lnSpc>
            </a:pPr>
            <a:r>
              <a:rPr lang="en-US" sz="1500">
                <a:solidFill>
                  <a:srgbClr val="FFFFFF"/>
                </a:solidFill>
                <a:latin typeface="Red Hat Display"/>
                <a:ea typeface="Red Hat Display"/>
                <a:cs typeface="Red Hat Display"/>
                <a:sym typeface="Red Hat Display"/>
              </a:rPr>
              <a:t>B</a:t>
            </a:r>
            <a:r>
              <a:rPr lang="en-US" sz="1500">
                <a:solidFill>
                  <a:srgbClr val="FFFFFF"/>
                </a:solidFill>
                <a:latin typeface="Red Hat Display"/>
                <a:ea typeface="Red Hat Display"/>
                <a:cs typeface="Red Hat Display"/>
                <a:sym typeface="Red Hat Display"/>
              </a:rPr>
              <a:t>egin by setting up a cross-platform Flutter app with essential packages like dio for backend communication, file_picker for capturing multimodal inputs (images, audio), and audioplayers for playing audio responses. Ensure proper platform permissions are configured for accessing the microphone, storage, and camera. The UI should include a chat interface that supports text input, optional media upload, and response playback.</a:t>
            </a:r>
          </a:p>
          <a:p>
            <a:pPr algn="l">
              <a:lnSpc>
                <a:spcPts val="2340"/>
              </a:lnSpc>
            </a:pPr>
          </a:p>
        </p:txBody>
      </p:sp>
      <p:sp>
        <p:nvSpPr>
          <p:cNvPr name="TextBox 13" id="13"/>
          <p:cNvSpPr txBox="true"/>
          <p:nvPr/>
        </p:nvSpPr>
        <p:spPr>
          <a:xfrm rot="0">
            <a:off x="5500793" y="5743533"/>
            <a:ext cx="3418662" cy="1750695"/>
          </a:xfrm>
          <a:prstGeom prst="rect">
            <a:avLst/>
          </a:prstGeom>
        </p:spPr>
        <p:txBody>
          <a:bodyPr anchor="t" rtlCol="false" tIns="0" lIns="0" bIns="0" rIns="0">
            <a:spAutoFit/>
          </a:bodyPr>
          <a:lstStyle/>
          <a:p>
            <a:pPr algn="l">
              <a:lnSpc>
                <a:spcPts val="2340"/>
              </a:lnSpc>
            </a:pPr>
            <a:r>
              <a:rPr lang="en-US" sz="1500">
                <a:solidFill>
                  <a:srgbClr val="FFFFFF"/>
                </a:solidFill>
                <a:latin typeface="Red Hat Display"/>
                <a:ea typeface="Red Hat Display"/>
                <a:cs typeface="Red Hat Display"/>
                <a:sym typeface="Red Hat Display"/>
              </a:rPr>
              <a:t>Devel</a:t>
            </a:r>
            <a:r>
              <a:rPr lang="en-US" sz="1500">
                <a:solidFill>
                  <a:srgbClr val="FFFFFF"/>
                </a:solidFill>
                <a:latin typeface="Red Hat Display"/>
                <a:ea typeface="Red Hat Display"/>
                <a:cs typeface="Red Hat Display"/>
                <a:sym typeface="Red Hat Display"/>
              </a:rPr>
              <a:t>op a Flask (or FastAPI) backend with an endpoint, such as /chat, that receives text and optional media inputs. This endpoint routes the request through a multimodal RAG pipeline to generate a contextual response. </a:t>
            </a:r>
          </a:p>
        </p:txBody>
      </p:sp>
      <p:sp>
        <p:nvSpPr>
          <p:cNvPr name="TextBox 14" id="14"/>
          <p:cNvSpPr txBox="true"/>
          <p:nvPr/>
        </p:nvSpPr>
        <p:spPr>
          <a:xfrm rot="0">
            <a:off x="9224255" y="4902158"/>
            <a:ext cx="2197323" cy="679451"/>
          </a:xfrm>
          <a:prstGeom prst="rect">
            <a:avLst/>
          </a:prstGeom>
        </p:spPr>
        <p:txBody>
          <a:bodyPr anchor="t" rtlCol="false" tIns="0" lIns="0" bIns="0" rIns="0">
            <a:spAutoFit/>
          </a:bodyPr>
          <a:lstStyle/>
          <a:p>
            <a:pPr algn="l">
              <a:lnSpc>
                <a:spcPts val="5150"/>
              </a:lnSpc>
            </a:pPr>
            <a:r>
              <a:rPr lang="en-US" sz="5000" b="true">
                <a:solidFill>
                  <a:srgbClr val="FFFFFF"/>
                </a:solidFill>
                <a:latin typeface="Red Hat Display Bold"/>
                <a:ea typeface="Red Hat Display Bold"/>
                <a:cs typeface="Red Hat Display Bold"/>
                <a:sym typeface="Red Hat Display Bold"/>
              </a:rPr>
              <a:t>03</a:t>
            </a:r>
          </a:p>
        </p:txBody>
      </p:sp>
      <p:sp>
        <p:nvSpPr>
          <p:cNvPr name="TextBox 15" id="15"/>
          <p:cNvSpPr txBox="true"/>
          <p:nvPr/>
        </p:nvSpPr>
        <p:spPr>
          <a:xfrm rot="0">
            <a:off x="9224255" y="5743533"/>
            <a:ext cx="3902165" cy="3227070"/>
          </a:xfrm>
          <a:prstGeom prst="rect">
            <a:avLst/>
          </a:prstGeom>
        </p:spPr>
        <p:txBody>
          <a:bodyPr anchor="t" rtlCol="false" tIns="0" lIns="0" bIns="0" rIns="0">
            <a:spAutoFit/>
          </a:bodyPr>
          <a:lstStyle/>
          <a:p>
            <a:pPr algn="l">
              <a:lnSpc>
                <a:spcPts val="2340"/>
              </a:lnSpc>
            </a:pPr>
            <a:r>
              <a:rPr lang="en-US" sz="1500">
                <a:solidFill>
                  <a:srgbClr val="FFFFFF"/>
                </a:solidFill>
                <a:latin typeface="Red Hat Display"/>
                <a:ea typeface="Red Hat Display"/>
                <a:cs typeface="Red Hat Display"/>
                <a:sym typeface="Red Hat Display"/>
              </a:rPr>
              <a:t>In th</a:t>
            </a:r>
            <a:r>
              <a:rPr lang="en-US" sz="1500">
                <a:solidFill>
                  <a:srgbClr val="FFFFFF"/>
                </a:solidFill>
                <a:latin typeface="Red Hat Display"/>
                <a:ea typeface="Red Hat Display"/>
                <a:cs typeface="Red Hat Display"/>
                <a:sym typeface="Red Hat Display"/>
              </a:rPr>
              <a:t>e Flutter app, create a POST request to the /chat endpoint, attaching user text and any selected image or audio using multipart/form-data. Upon receiving the response, extract the generated text for display in the chat and use AudioPlayer or an equivalent library to stream or play the TTS audio. This creates a seamless feedback loop between the user and the AI agent with both visual and auditory outputs.</a:t>
            </a:r>
          </a:p>
          <a:p>
            <a:pPr algn="l">
              <a:lnSpc>
                <a:spcPts val="2340"/>
              </a:lnSpc>
            </a:pPr>
          </a:p>
        </p:txBody>
      </p:sp>
      <p:sp>
        <p:nvSpPr>
          <p:cNvPr name="TextBox 16" id="16"/>
          <p:cNvSpPr txBox="true"/>
          <p:nvPr/>
        </p:nvSpPr>
        <p:spPr>
          <a:xfrm rot="0">
            <a:off x="13459047" y="4902158"/>
            <a:ext cx="2197323" cy="679451"/>
          </a:xfrm>
          <a:prstGeom prst="rect">
            <a:avLst/>
          </a:prstGeom>
        </p:spPr>
        <p:txBody>
          <a:bodyPr anchor="t" rtlCol="false" tIns="0" lIns="0" bIns="0" rIns="0">
            <a:spAutoFit/>
          </a:bodyPr>
          <a:lstStyle/>
          <a:p>
            <a:pPr algn="l">
              <a:lnSpc>
                <a:spcPts val="5150"/>
              </a:lnSpc>
            </a:pPr>
            <a:r>
              <a:rPr lang="en-US" sz="5000" b="true">
                <a:solidFill>
                  <a:srgbClr val="FFFFFF"/>
                </a:solidFill>
                <a:latin typeface="Red Hat Display Bold"/>
                <a:ea typeface="Red Hat Display Bold"/>
                <a:cs typeface="Red Hat Display Bold"/>
                <a:sym typeface="Red Hat Display Bold"/>
              </a:rPr>
              <a:t>04</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4255355" y="462151"/>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4" id="4"/>
          <p:cNvSpPr/>
          <p:nvPr/>
        </p:nvSpPr>
        <p:spPr>
          <a:xfrm flipH="false" flipV="false" rot="0">
            <a:off x="16362880" y="8130249"/>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298213" y="2278186"/>
            <a:ext cx="7721165" cy="5171848"/>
            <a:chOff x="0" y="0"/>
            <a:chExt cx="10294887" cy="6895797"/>
          </a:xfrm>
        </p:grpSpPr>
        <p:grpSp>
          <p:nvGrpSpPr>
            <p:cNvPr name="Group 6" id="6"/>
            <p:cNvGrpSpPr/>
            <p:nvPr/>
          </p:nvGrpSpPr>
          <p:grpSpPr>
            <a:xfrm rot="0">
              <a:off x="0" y="0"/>
              <a:ext cx="10294887" cy="6895797"/>
              <a:chOff x="0" y="0"/>
              <a:chExt cx="2033558" cy="1362133"/>
            </a:xfrm>
          </p:grpSpPr>
          <p:sp>
            <p:nvSpPr>
              <p:cNvPr name="Freeform 7" id="7"/>
              <p:cNvSpPr/>
              <p:nvPr/>
            </p:nvSpPr>
            <p:spPr>
              <a:xfrm flipH="false" flipV="false" rot="0">
                <a:off x="0" y="0"/>
                <a:ext cx="2033558" cy="1362133"/>
              </a:xfrm>
              <a:custGeom>
                <a:avLst/>
                <a:gdLst/>
                <a:ahLst/>
                <a:cxnLst/>
                <a:rect r="r" b="b" t="t" l="l"/>
                <a:pathLst>
                  <a:path h="1362133" w="2033558">
                    <a:moveTo>
                      <a:pt x="20054" y="0"/>
                    </a:moveTo>
                    <a:lnTo>
                      <a:pt x="2013504" y="0"/>
                    </a:lnTo>
                    <a:cubicBezTo>
                      <a:pt x="2018823" y="0"/>
                      <a:pt x="2023923" y="2113"/>
                      <a:pt x="2027684" y="5874"/>
                    </a:cubicBezTo>
                    <a:cubicBezTo>
                      <a:pt x="2031445" y="9634"/>
                      <a:pt x="2033558" y="14735"/>
                      <a:pt x="2033558" y="20054"/>
                    </a:cubicBezTo>
                    <a:lnTo>
                      <a:pt x="2033558" y="1342079"/>
                    </a:lnTo>
                    <a:cubicBezTo>
                      <a:pt x="2033558" y="1353154"/>
                      <a:pt x="2024580" y="1362133"/>
                      <a:pt x="2013504" y="1362133"/>
                    </a:cubicBezTo>
                    <a:lnTo>
                      <a:pt x="20054" y="1362133"/>
                    </a:lnTo>
                    <a:cubicBezTo>
                      <a:pt x="8978" y="1362133"/>
                      <a:pt x="0" y="1353154"/>
                      <a:pt x="0" y="1342079"/>
                    </a:cubicBezTo>
                    <a:lnTo>
                      <a:pt x="0" y="20054"/>
                    </a:lnTo>
                    <a:cubicBezTo>
                      <a:pt x="0" y="8978"/>
                      <a:pt x="8978" y="0"/>
                      <a:pt x="20054" y="0"/>
                    </a:cubicBezTo>
                    <a:close/>
                  </a:path>
                </a:pathLst>
              </a:custGeom>
              <a:solidFill>
                <a:srgbClr val="04001E"/>
              </a:solidFill>
              <a:ln w="38100" cap="sq">
                <a:solidFill>
                  <a:srgbClr val="E5E1DA"/>
                </a:solidFill>
                <a:prstDash val="solid"/>
                <a:miter/>
              </a:ln>
            </p:spPr>
          </p:sp>
          <p:sp>
            <p:nvSpPr>
              <p:cNvPr name="TextBox 8" id="8"/>
              <p:cNvSpPr txBox="true"/>
              <p:nvPr/>
            </p:nvSpPr>
            <p:spPr>
              <a:xfrm>
                <a:off x="0" y="-38100"/>
                <a:ext cx="2033558" cy="14002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732111" y="1087110"/>
              <a:ext cx="8535626" cy="3951871"/>
            </a:xfrm>
            <a:prstGeom prst="rect">
              <a:avLst/>
            </a:prstGeom>
          </p:spPr>
          <p:txBody>
            <a:bodyPr anchor="t" rtlCol="false" tIns="0" lIns="0" bIns="0" rIns="0">
              <a:spAutoFit/>
            </a:bodyPr>
            <a:lstStyle/>
            <a:p>
              <a:pPr algn="just">
                <a:lnSpc>
                  <a:spcPts val="7566"/>
                </a:lnSpc>
              </a:pPr>
              <a:r>
                <a:rPr lang="en-US" sz="7800">
                  <a:solidFill>
                    <a:srgbClr val="F4F4ED"/>
                  </a:solidFill>
                  <a:latin typeface="Archivo Black"/>
                  <a:ea typeface="Archivo Black"/>
                  <a:cs typeface="Archivo Black"/>
                  <a:sym typeface="Archivo Black"/>
                </a:rPr>
                <a:t>Robustness</a:t>
              </a:r>
            </a:p>
            <a:p>
              <a:pPr algn="just">
                <a:lnSpc>
                  <a:spcPts val="7566"/>
                </a:lnSpc>
              </a:pPr>
              <a:r>
                <a:rPr lang="en-US" sz="7800">
                  <a:solidFill>
                    <a:srgbClr val="F4F4ED"/>
                  </a:solidFill>
                  <a:latin typeface="Archivo Black"/>
                  <a:ea typeface="Archivo Black"/>
                  <a:cs typeface="Archivo Black"/>
                  <a:sym typeface="Archivo Black"/>
                </a:rPr>
                <a:t>and</a:t>
              </a:r>
            </a:p>
            <a:p>
              <a:pPr algn="just">
                <a:lnSpc>
                  <a:spcPts val="7566"/>
                </a:lnSpc>
              </a:pPr>
              <a:r>
                <a:rPr lang="en-US" sz="7800">
                  <a:solidFill>
                    <a:srgbClr val="F4F4ED"/>
                  </a:solidFill>
                  <a:latin typeface="Archivo Black"/>
                  <a:ea typeface="Archivo Black"/>
                  <a:cs typeface="Archivo Black"/>
                  <a:sym typeface="Archivo Black"/>
                </a:rPr>
                <a:t>Scalability</a:t>
              </a:r>
            </a:p>
          </p:txBody>
        </p:sp>
        <p:sp>
          <p:nvSpPr>
            <p:cNvPr name="TextBox 10" id="10"/>
            <p:cNvSpPr txBox="true"/>
            <p:nvPr/>
          </p:nvSpPr>
          <p:spPr>
            <a:xfrm rot="0">
              <a:off x="827462" y="5525890"/>
              <a:ext cx="7715703" cy="445135"/>
            </a:xfrm>
            <a:prstGeom prst="rect">
              <a:avLst/>
            </a:prstGeom>
          </p:spPr>
          <p:txBody>
            <a:bodyPr anchor="t" rtlCol="false" tIns="0" lIns="0" bIns="0" rIns="0">
              <a:spAutoFit/>
            </a:bodyPr>
            <a:lstStyle/>
            <a:p>
              <a:pPr algn="l" marL="0" indent="0" lvl="0">
                <a:lnSpc>
                  <a:spcPts val="2834"/>
                </a:lnSpc>
                <a:spcBef>
                  <a:spcPct val="0"/>
                </a:spcBef>
              </a:pPr>
            </a:p>
          </p:txBody>
        </p:sp>
      </p:grpSp>
      <p:sp>
        <p:nvSpPr>
          <p:cNvPr name="AutoShape 11" id="11"/>
          <p:cNvSpPr/>
          <p:nvPr/>
        </p:nvSpPr>
        <p:spPr>
          <a:xfrm flipV="true">
            <a:off x="8482550" y="-2607264"/>
            <a:ext cx="0" cy="15773061"/>
          </a:xfrm>
          <a:prstGeom prst="line">
            <a:avLst/>
          </a:prstGeom>
          <a:ln cap="flat" w="19050">
            <a:solidFill>
              <a:srgbClr val="F4F4ED"/>
            </a:solidFill>
            <a:prstDash val="solid"/>
            <a:headEnd type="none" len="sm" w="sm"/>
            <a:tailEnd type="none" len="sm" w="sm"/>
          </a:ln>
        </p:spPr>
      </p:sp>
      <p:grpSp>
        <p:nvGrpSpPr>
          <p:cNvPr name="Group 12" id="12"/>
          <p:cNvGrpSpPr/>
          <p:nvPr/>
        </p:nvGrpSpPr>
        <p:grpSpPr>
          <a:xfrm rot="-5400000">
            <a:off x="8285183" y="7065390"/>
            <a:ext cx="394734" cy="718264"/>
            <a:chOff x="0" y="0"/>
            <a:chExt cx="812800" cy="1478982"/>
          </a:xfrm>
        </p:grpSpPr>
        <p:sp>
          <p:nvSpPr>
            <p:cNvPr name="Freeform 13" id="13"/>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4" id="14"/>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5" id="15"/>
          <p:cNvGrpSpPr/>
          <p:nvPr/>
        </p:nvGrpSpPr>
        <p:grpSpPr>
          <a:xfrm rot="-5400000">
            <a:off x="8285183" y="4279917"/>
            <a:ext cx="394734" cy="718264"/>
            <a:chOff x="0" y="0"/>
            <a:chExt cx="812800" cy="1478982"/>
          </a:xfrm>
        </p:grpSpPr>
        <p:sp>
          <p:nvSpPr>
            <p:cNvPr name="Freeform 16" id="16"/>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7" id="17"/>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8" id="18"/>
          <p:cNvGrpSpPr/>
          <p:nvPr/>
        </p:nvGrpSpPr>
        <p:grpSpPr>
          <a:xfrm rot="-5400000">
            <a:off x="8285183" y="1379587"/>
            <a:ext cx="394734" cy="718264"/>
            <a:chOff x="0" y="0"/>
            <a:chExt cx="812800" cy="1478982"/>
          </a:xfrm>
        </p:grpSpPr>
        <p:sp>
          <p:nvSpPr>
            <p:cNvPr name="Freeform 19" id="19"/>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20" id="20"/>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21" id="21"/>
          <p:cNvGrpSpPr/>
          <p:nvPr/>
        </p:nvGrpSpPr>
        <p:grpSpPr>
          <a:xfrm rot="0">
            <a:off x="9321397" y="1095257"/>
            <a:ext cx="8216916" cy="2561528"/>
            <a:chOff x="0" y="0"/>
            <a:chExt cx="2750680" cy="857492"/>
          </a:xfrm>
        </p:grpSpPr>
        <p:sp>
          <p:nvSpPr>
            <p:cNvPr name="Freeform 22" id="22"/>
            <p:cNvSpPr/>
            <p:nvPr/>
          </p:nvSpPr>
          <p:spPr>
            <a:xfrm flipH="false" flipV="false" rot="0">
              <a:off x="0" y="0"/>
              <a:ext cx="2750680" cy="857492"/>
            </a:xfrm>
            <a:custGeom>
              <a:avLst/>
              <a:gdLst/>
              <a:ahLst/>
              <a:cxnLst/>
              <a:rect r="r" b="b" t="t" l="l"/>
              <a:pathLst>
                <a:path h="857492" w="2750680">
                  <a:moveTo>
                    <a:pt x="18844" y="0"/>
                  </a:moveTo>
                  <a:lnTo>
                    <a:pt x="2731836" y="0"/>
                  </a:lnTo>
                  <a:cubicBezTo>
                    <a:pt x="2736834" y="0"/>
                    <a:pt x="2741627" y="1985"/>
                    <a:pt x="2745161" y="5519"/>
                  </a:cubicBezTo>
                  <a:cubicBezTo>
                    <a:pt x="2748695" y="9053"/>
                    <a:pt x="2750680" y="13846"/>
                    <a:pt x="2750680" y="18844"/>
                  </a:cubicBezTo>
                  <a:lnTo>
                    <a:pt x="2750680" y="838649"/>
                  </a:lnTo>
                  <a:cubicBezTo>
                    <a:pt x="2750680" y="843646"/>
                    <a:pt x="2748695" y="848439"/>
                    <a:pt x="2745161" y="851973"/>
                  </a:cubicBezTo>
                  <a:cubicBezTo>
                    <a:pt x="2741627" y="855507"/>
                    <a:pt x="2736834" y="857492"/>
                    <a:pt x="2731836" y="857492"/>
                  </a:cubicBezTo>
                  <a:lnTo>
                    <a:pt x="18844" y="857492"/>
                  </a:lnTo>
                  <a:cubicBezTo>
                    <a:pt x="13846" y="857492"/>
                    <a:pt x="9053" y="855507"/>
                    <a:pt x="5519" y="851973"/>
                  </a:cubicBezTo>
                  <a:cubicBezTo>
                    <a:pt x="1985" y="848439"/>
                    <a:pt x="0" y="843646"/>
                    <a:pt x="0" y="838649"/>
                  </a:cubicBezTo>
                  <a:lnTo>
                    <a:pt x="0" y="18844"/>
                  </a:lnTo>
                  <a:cubicBezTo>
                    <a:pt x="0" y="13846"/>
                    <a:pt x="1985" y="9053"/>
                    <a:pt x="5519" y="5519"/>
                  </a:cubicBezTo>
                  <a:cubicBezTo>
                    <a:pt x="9053" y="1985"/>
                    <a:pt x="13846" y="0"/>
                    <a:pt x="18844" y="0"/>
                  </a:cubicBezTo>
                  <a:close/>
                </a:path>
              </a:pathLst>
            </a:custGeom>
            <a:solidFill>
              <a:srgbClr val="04001E"/>
            </a:solidFill>
            <a:ln w="38100" cap="sq">
              <a:solidFill>
                <a:srgbClr val="E5E1DA"/>
              </a:solidFill>
              <a:prstDash val="solid"/>
              <a:miter/>
            </a:ln>
          </p:spPr>
        </p:sp>
        <p:sp>
          <p:nvSpPr>
            <p:cNvPr name="TextBox 23" id="23"/>
            <p:cNvSpPr txBox="true"/>
            <p:nvPr/>
          </p:nvSpPr>
          <p:spPr>
            <a:xfrm>
              <a:off x="0" y="-38100"/>
              <a:ext cx="2750680" cy="895592"/>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24" id="24"/>
          <p:cNvGrpSpPr/>
          <p:nvPr/>
        </p:nvGrpSpPr>
        <p:grpSpPr>
          <a:xfrm rot="0">
            <a:off x="9321397" y="3862348"/>
            <a:ext cx="8216916" cy="2091693"/>
            <a:chOff x="0" y="0"/>
            <a:chExt cx="2750680" cy="700211"/>
          </a:xfrm>
        </p:grpSpPr>
        <p:sp>
          <p:nvSpPr>
            <p:cNvPr name="Freeform 25" id="25"/>
            <p:cNvSpPr/>
            <p:nvPr/>
          </p:nvSpPr>
          <p:spPr>
            <a:xfrm flipH="false" flipV="false" rot="0">
              <a:off x="0" y="0"/>
              <a:ext cx="2750680" cy="700211"/>
            </a:xfrm>
            <a:custGeom>
              <a:avLst/>
              <a:gdLst/>
              <a:ahLst/>
              <a:cxnLst/>
              <a:rect r="r" b="b" t="t" l="l"/>
              <a:pathLst>
                <a:path h="700211" w="2750680">
                  <a:moveTo>
                    <a:pt x="18844" y="0"/>
                  </a:moveTo>
                  <a:lnTo>
                    <a:pt x="2731836" y="0"/>
                  </a:lnTo>
                  <a:cubicBezTo>
                    <a:pt x="2736834" y="0"/>
                    <a:pt x="2741627" y="1985"/>
                    <a:pt x="2745161" y="5519"/>
                  </a:cubicBezTo>
                  <a:cubicBezTo>
                    <a:pt x="2748695" y="9053"/>
                    <a:pt x="2750680" y="13846"/>
                    <a:pt x="2750680" y="18844"/>
                  </a:cubicBezTo>
                  <a:lnTo>
                    <a:pt x="2750680" y="681367"/>
                  </a:lnTo>
                  <a:cubicBezTo>
                    <a:pt x="2750680" y="686365"/>
                    <a:pt x="2748695" y="691158"/>
                    <a:pt x="2745161" y="694692"/>
                  </a:cubicBezTo>
                  <a:cubicBezTo>
                    <a:pt x="2741627" y="698226"/>
                    <a:pt x="2736834" y="700211"/>
                    <a:pt x="2731836" y="700211"/>
                  </a:cubicBezTo>
                  <a:lnTo>
                    <a:pt x="18844" y="700211"/>
                  </a:lnTo>
                  <a:cubicBezTo>
                    <a:pt x="13846" y="700211"/>
                    <a:pt x="9053" y="698226"/>
                    <a:pt x="5519" y="694692"/>
                  </a:cubicBezTo>
                  <a:cubicBezTo>
                    <a:pt x="1985" y="691158"/>
                    <a:pt x="0" y="686365"/>
                    <a:pt x="0" y="681367"/>
                  </a:cubicBezTo>
                  <a:lnTo>
                    <a:pt x="0" y="18844"/>
                  </a:lnTo>
                  <a:cubicBezTo>
                    <a:pt x="0" y="13846"/>
                    <a:pt x="1985" y="9053"/>
                    <a:pt x="5519" y="5519"/>
                  </a:cubicBezTo>
                  <a:cubicBezTo>
                    <a:pt x="9053" y="1985"/>
                    <a:pt x="13846" y="0"/>
                    <a:pt x="18844" y="0"/>
                  </a:cubicBezTo>
                  <a:close/>
                </a:path>
              </a:pathLst>
            </a:custGeom>
            <a:solidFill>
              <a:srgbClr val="04001E"/>
            </a:solidFill>
            <a:ln w="38100" cap="sq">
              <a:solidFill>
                <a:srgbClr val="E5E1DA"/>
              </a:solidFill>
              <a:prstDash val="solid"/>
              <a:miter/>
            </a:ln>
          </p:spPr>
        </p:sp>
        <p:sp>
          <p:nvSpPr>
            <p:cNvPr name="TextBox 26" id="26"/>
            <p:cNvSpPr txBox="true"/>
            <p:nvPr/>
          </p:nvSpPr>
          <p:spPr>
            <a:xfrm>
              <a:off x="0" y="-38100"/>
              <a:ext cx="2750680" cy="738311"/>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27" id="27"/>
          <p:cNvGrpSpPr/>
          <p:nvPr/>
        </p:nvGrpSpPr>
        <p:grpSpPr>
          <a:xfrm rot="0">
            <a:off x="9321397" y="6296941"/>
            <a:ext cx="8216916" cy="2898013"/>
            <a:chOff x="0" y="0"/>
            <a:chExt cx="2750680" cy="970134"/>
          </a:xfrm>
        </p:grpSpPr>
        <p:sp>
          <p:nvSpPr>
            <p:cNvPr name="Freeform 28" id="28"/>
            <p:cNvSpPr/>
            <p:nvPr/>
          </p:nvSpPr>
          <p:spPr>
            <a:xfrm flipH="false" flipV="false" rot="0">
              <a:off x="0" y="0"/>
              <a:ext cx="2750680" cy="970134"/>
            </a:xfrm>
            <a:custGeom>
              <a:avLst/>
              <a:gdLst/>
              <a:ahLst/>
              <a:cxnLst/>
              <a:rect r="r" b="b" t="t" l="l"/>
              <a:pathLst>
                <a:path h="970134" w="2750680">
                  <a:moveTo>
                    <a:pt x="18844" y="0"/>
                  </a:moveTo>
                  <a:lnTo>
                    <a:pt x="2731836" y="0"/>
                  </a:lnTo>
                  <a:cubicBezTo>
                    <a:pt x="2736834" y="0"/>
                    <a:pt x="2741627" y="1985"/>
                    <a:pt x="2745161" y="5519"/>
                  </a:cubicBezTo>
                  <a:cubicBezTo>
                    <a:pt x="2748695" y="9053"/>
                    <a:pt x="2750680" y="13846"/>
                    <a:pt x="2750680" y="18844"/>
                  </a:cubicBezTo>
                  <a:lnTo>
                    <a:pt x="2750680" y="951290"/>
                  </a:lnTo>
                  <a:cubicBezTo>
                    <a:pt x="2750680" y="956287"/>
                    <a:pt x="2748695" y="961080"/>
                    <a:pt x="2745161" y="964614"/>
                  </a:cubicBezTo>
                  <a:cubicBezTo>
                    <a:pt x="2741627" y="968148"/>
                    <a:pt x="2736834" y="970134"/>
                    <a:pt x="2731836" y="970134"/>
                  </a:cubicBezTo>
                  <a:lnTo>
                    <a:pt x="18844" y="970134"/>
                  </a:lnTo>
                  <a:cubicBezTo>
                    <a:pt x="13846" y="970134"/>
                    <a:pt x="9053" y="968148"/>
                    <a:pt x="5519" y="964614"/>
                  </a:cubicBezTo>
                  <a:cubicBezTo>
                    <a:pt x="1985" y="961080"/>
                    <a:pt x="0" y="956287"/>
                    <a:pt x="0" y="951290"/>
                  </a:cubicBezTo>
                  <a:lnTo>
                    <a:pt x="0" y="18844"/>
                  </a:lnTo>
                  <a:cubicBezTo>
                    <a:pt x="0" y="13846"/>
                    <a:pt x="1985" y="9053"/>
                    <a:pt x="5519" y="5519"/>
                  </a:cubicBezTo>
                  <a:cubicBezTo>
                    <a:pt x="9053" y="1985"/>
                    <a:pt x="13846" y="0"/>
                    <a:pt x="18844" y="0"/>
                  </a:cubicBezTo>
                  <a:close/>
                </a:path>
              </a:pathLst>
            </a:custGeom>
            <a:solidFill>
              <a:srgbClr val="04001E"/>
            </a:solidFill>
            <a:ln w="38100" cap="sq">
              <a:solidFill>
                <a:srgbClr val="E5E1DA"/>
              </a:solidFill>
              <a:prstDash val="solid"/>
              <a:miter/>
            </a:ln>
          </p:spPr>
        </p:sp>
        <p:sp>
          <p:nvSpPr>
            <p:cNvPr name="TextBox 29" id="29"/>
            <p:cNvSpPr txBox="true"/>
            <p:nvPr/>
          </p:nvSpPr>
          <p:spPr>
            <a:xfrm>
              <a:off x="0" y="-38100"/>
              <a:ext cx="2750680" cy="1008234"/>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30" id="30"/>
          <p:cNvSpPr txBox="true"/>
          <p:nvPr/>
        </p:nvSpPr>
        <p:spPr>
          <a:xfrm rot="0">
            <a:off x="9568708" y="6443916"/>
            <a:ext cx="7722293" cy="2571211"/>
          </a:xfrm>
          <a:prstGeom prst="rect">
            <a:avLst/>
          </a:prstGeom>
        </p:spPr>
        <p:txBody>
          <a:bodyPr anchor="t" rtlCol="false" tIns="0" lIns="0" bIns="0" rIns="0">
            <a:spAutoFit/>
          </a:bodyPr>
          <a:lstStyle/>
          <a:p>
            <a:pPr algn="just" marL="0" indent="0" lvl="0">
              <a:lnSpc>
                <a:spcPts val="3413"/>
              </a:lnSpc>
              <a:spcBef>
                <a:spcPct val="0"/>
              </a:spcBef>
            </a:pPr>
            <a:r>
              <a:rPr lang="en-US" sz="2528" spc="40">
                <a:solidFill>
                  <a:srgbClr val="FFFFFF"/>
                </a:solidFill>
                <a:latin typeface="Red Hat Display"/>
                <a:ea typeface="Red Hat Display"/>
                <a:cs typeface="Red Hat Display"/>
                <a:sym typeface="Red Hat Display"/>
              </a:rPr>
              <a:t>To </a:t>
            </a:r>
            <a:r>
              <a:rPr lang="en-US" sz="2528" spc="40" u="none">
                <a:solidFill>
                  <a:srgbClr val="FFFFFF"/>
                </a:solidFill>
                <a:latin typeface="Red Hat Display"/>
                <a:ea typeface="Red Hat Display"/>
                <a:cs typeface="Red Hat Display"/>
                <a:sym typeface="Red Hat Display"/>
              </a:rPr>
              <a:t>ensure scalability, we used database in our n8n architecture f</a:t>
            </a:r>
            <a:r>
              <a:rPr lang="en-US" sz="2528" spc="40" u="none">
                <a:solidFill>
                  <a:srgbClr val="FFFFFF"/>
                </a:solidFill>
                <a:latin typeface="Red Hat Display"/>
                <a:ea typeface="Red Hat Display"/>
                <a:cs typeface="Red Hat Display"/>
                <a:sym typeface="Red Hat Display"/>
              </a:rPr>
              <a:t>or efficient storage of session data, logs, enabling stateful recovery and high reliability under load. The system is containerized using Docker, allowing  scaling and consistent deployments.</a:t>
            </a:r>
          </a:p>
        </p:txBody>
      </p:sp>
      <p:sp>
        <p:nvSpPr>
          <p:cNvPr name="TextBox 31" id="31"/>
          <p:cNvSpPr txBox="true"/>
          <p:nvPr/>
        </p:nvSpPr>
        <p:spPr>
          <a:xfrm rot="0">
            <a:off x="9568708" y="4110952"/>
            <a:ext cx="7722293" cy="1477741"/>
          </a:xfrm>
          <a:prstGeom prst="rect">
            <a:avLst/>
          </a:prstGeom>
        </p:spPr>
        <p:txBody>
          <a:bodyPr anchor="t" rtlCol="false" tIns="0" lIns="0" bIns="0" rIns="0">
            <a:spAutoFit/>
          </a:bodyPr>
          <a:lstStyle/>
          <a:p>
            <a:pPr algn="just" marL="0" indent="0" lvl="0">
              <a:lnSpc>
                <a:spcPts val="3953"/>
              </a:lnSpc>
              <a:spcBef>
                <a:spcPct val="0"/>
              </a:spcBef>
            </a:pPr>
            <a:r>
              <a:rPr lang="en-US" sz="2928" spc="46">
                <a:solidFill>
                  <a:srgbClr val="FFFFFF"/>
                </a:solidFill>
                <a:latin typeface="Red Hat Display"/>
                <a:ea typeface="Red Hat Display"/>
                <a:cs typeface="Red Hat Display"/>
                <a:sym typeface="Red Hat Display"/>
              </a:rPr>
              <a:t>Since all tools and features added work parallely with the input processing, it is easy to add more tools or cases to the system.</a:t>
            </a:r>
          </a:p>
        </p:txBody>
      </p:sp>
      <p:sp>
        <p:nvSpPr>
          <p:cNvPr name="TextBox 32" id="32"/>
          <p:cNvSpPr txBox="true"/>
          <p:nvPr/>
        </p:nvSpPr>
        <p:spPr>
          <a:xfrm rot="0">
            <a:off x="9568708" y="1356435"/>
            <a:ext cx="7722293" cy="2030191"/>
          </a:xfrm>
          <a:prstGeom prst="rect">
            <a:avLst/>
          </a:prstGeom>
        </p:spPr>
        <p:txBody>
          <a:bodyPr anchor="t" rtlCol="false" tIns="0" lIns="0" bIns="0" rIns="0">
            <a:spAutoFit/>
          </a:bodyPr>
          <a:lstStyle/>
          <a:p>
            <a:pPr algn="just" marL="0" indent="0" lvl="0">
              <a:lnSpc>
                <a:spcPts val="3278"/>
              </a:lnSpc>
              <a:spcBef>
                <a:spcPct val="0"/>
              </a:spcBef>
            </a:pPr>
            <a:r>
              <a:rPr lang="en-US" sz="2428" spc="38">
                <a:solidFill>
                  <a:srgbClr val="FFFFFF"/>
                </a:solidFill>
                <a:latin typeface="Red Hat Display"/>
                <a:ea typeface="Red Hat Display"/>
                <a:cs typeface="Red Hat Display"/>
                <a:sym typeface="Red Hat Display"/>
              </a:rPr>
              <a:t>The system ensures stability via input validation, multimodal normalization, and self-correcting logic. It refines vague queries, verifies document relevance, and rejects hallucinated answers. Robust error handling and state tracking allow graceful recovery.</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4691420" y="273582"/>
            <a:ext cx="12221289" cy="8822969"/>
          </a:xfrm>
          <a:custGeom>
            <a:avLst/>
            <a:gdLst/>
            <a:ahLst/>
            <a:cxnLst/>
            <a:rect r="r" b="b" t="t" l="l"/>
            <a:pathLst>
              <a:path h="8822969" w="12221289">
                <a:moveTo>
                  <a:pt x="12221290" y="0"/>
                </a:moveTo>
                <a:lnTo>
                  <a:pt x="0" y="0"/>
                </a:lnTo>
                <a:lnTo>
                  <a:pt x="0" y="8822969"/>
                </a:lnTo>
                <a:lnTo>
                  <a:pt x="12221290" y="8822969"/>
                </a:lnTo>
                <a:lnTo>
                  <a:pt x="12221290" y="0"/>
                </a:lnTo>
                <a:close/>
              </a:path>
            </a:pathLst>
          </a:custGeom>
          <a:blipFill>
            <a:blip r:embed="rId3"/>
            <a:stretch>
              <a:fillRect l="0" t="0" r="0" b="0"/>
            </a:stretch>
          </a:blipFill>
        </p:spPr>
      </p:sp>
      <p:grpSp>
        <p:nvGrpSpPr>
          <p:cNvPr name="Group 4" id="4"/>
          <p:cNvGrpSpPr/>
          <p:nvPr/>
        </p:nvGrpSpPr>
        <p:grpSpPr>
          <a:xfrm rot="0">
            <a:off x="1638562" y="1966786"/>
            <a:ext cx="6796031" cy="3559266"/>
            <a:chOff x="0" y="0"/>
            <a:chExt cx="1414679" cy="740906"/>
          </a:xfrm>
        </p:grpSpPr>
        <p:sp>
          <p:nvSpPr>
            <p:cNvPr name="Freeform 5" id="5"/>
            <p:cNvSpPr/>
            <p:nvPr/>
          </p:nvSpPr>
          <p:spPr>
            <a:xfrm flipH="false" flipV="false" rot="0">
              <a:off x="0" y="0"/>
              <a:ext cx="1414679" cy="740906"/>
            </a:xfrm>
            <a:custGeom>
              <a:avLst/>
              <a:gdLst/>
              <a:ahLst/>
              <a:cxnLst/>
              <a:rect r="r" b="b" t="t" l="l"/>
              <a:pathLst>
                <a:path h="740906" w="1414679">
                  <a:moveTo>
                    <a:pt x="22784" y="0"/>
                  </a:moveTo>
                  <a:lnTo>
                    <a:pt x="1391895" y="0"/>
                  </a:lnTo>
                  <a:cubicBezTo>
                    <a:pt x="1404479" y="0"/>
                    <a:pt x="1414679" y="10201"/>
                    <a:pt x="1414679" y="22784"/>
                  </a:cubicBezTo>
                  <a:lnTo>
                    <a:pt x="1414679" y="718122"/>
                  </a:lnTo>
                  <a:cubicBezTo>
                    <a:pt x="1414679" y="730705"/>
                    <a:pt x="1404479" y="740906"/>
                    <a:pt x="1391895" y="740906"/>
                  </a:cubicBezTo>
                  <a:lnTo>
                    <a:pt x="22784" y="740906"/>
                  </a:lnTo>
                  <a:cubicBezTo>
                    <a:pt x="10201" y="740906"/>
                    <a:pt x="0" y="730705"/>
                    <a:pt x="0" y="718122"/>
                  </a:cubicBezTo>
                  <a:lnTo>
                    <a:pt x="0" y="22784"/>
                  </a:lnTo>
                  <a:cubicBezTo>
                    <a:pt x="0" y="10201"/>
                    <a:pt x="10201" y="0"/>
                    <a:pt x="22784" y="0"/>
                  </a:cubicBezTo>
                  <a:close/>
                </a:path>
              </a:pathLst>
            </a:custGeom>
            <a:solidFill>
              <a:srgbClr val="04001E"/>
            </a:solidFill>
            <a:ln w="38100" cap="sq">
              <a:solidFill>
                <a:srgbClr val="E5E1DA"/>
              </a:solidFill>
              <a:prstDash val="solid"/>
              <a:miter/>
            </a:ln>
          </p:spPr>
        </p:sp>
        <p:sp>
          <p:nvSpPr>
            <p:cNvPr name="TextBox 6" id="6"/>
            <p:cNvSpPr txBox="true"/>
            <p:nvPr/>
          </p:nvSpPr>
          <p:spPr>
            <a:xfrm>
              <a:off x="0" y="-38100"/>
              <a:ext cx="1414679" cy="779006"/>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7" id="7"/>
          <p:cNvGrpSpPr/>
          <p:nvPr/>
        </p:nvGrpSpPr>
        <p:grpSpPr>
          <a:xfrm rot="0">
            <a:off x="1638562" y="6075616"/>
            <a:ext cx="6796031" cy="3559266"/>
            <a:chOff x="0" y="0"/>
            <a:chExt cx="1414679" cy="740906"/>
          </a:xfrm>
        </p:grpSpPr>
        <p:sp>
          <p:nvSpPr>
            <p:cNvPr name="Freeform 8" id="8"/>
            <p:cNvSpPr/>
            <p:nvPr/>
          </p:nvSpPr>
          <p:spPr>
            <a:xfrm flipH="false" flipV="false" rot="0">
              <a:off x="0" y="0"/>
              <a:ext cx="1414679" cy="740906"/>
            </a:xfrm>
            <a:custGeom>
              <a:avLst/>
              <a:gdLst/>
              <a:ahLst/>
              <a:cxnLst/>
              <a:rect r="r" b="b" t="t" l="l"/>
              <a:pathLst>
                <a:path h="740906" w="1414679">
                  <a:moveTo>
                    <a:pt x="22784" y="0"/>
                  </a:moveTo>
                  <a:lnTo>
                    <a:pt x="1391895" y="0"/>
                  </a:lnTo>
                  <a:cubicBezTo>
                    <a:pt x="1404479" y="0"/>
                    <a:pt x="1414679" y="10201"/>
                    <a:pt x="1414679" y="22784"/>
                  </a:cubicBezTo>
                  <a:lnTo>
                    <a:pt x="1414679" y="718122"/>
                  </a:lnTo>
                  <a:cubicBezTo>
                    <a:pt x="1414679" y="730705"/>
                    <a:pt x="1404479" y="740906"/>
                    <a:pt x="1391895" y="740906"/>
                  </a:cubicBezTo>
                  <a:lnTo>
                    <a:pt x="22784" y="740906"/>
                  </a:lnTo>
                  <a:cubicBezTo>
                    <a:pt x="10201" y="740906"/>
                    <a:pt x="0" y="730705"/>
                    <a:pt x="0" y="718122"/>
                  </a:cubicBezTo>
                  <a:lnTo>
                    <a:pt x="0" y="22784"/>
                  </a:lnTo>
                  <a:cubicBezTo>
                    <a:pt x="0" y="10201"/>
                    <a:pt x="10201" y="0"/>
                    <a:pt x="22784" y="0"/>
                  </a:cubicBezTo>
                  <a:close/>
                </a:path>
              </a:pathLst>
            </a:custGeom>
            <a:solidFill>
              <a:srgbClr val="04001E"/>
            </a:solidFill>
            <a:ln w="38100" cap="sq">
              <a:solidFill>
                <a:srgbClr val="E5E1DA"/>
              </a:solidFill>
              <a:prstDash val="solid"/>
              <a:miter/>
            </a:ln>
          </p:spPr>
        </p:sp>
        <p:sp>
          <p:nvSpPr>
            <p:cNvPr name="TextBox 9" id="9"/>
            <p:cNvSpPr txBox="true"/>
            <p:nvPr/>
          </p:nvSpPr>
          <p:spPr>
            <a:xfrm>
              <a:off x="0" y="-38100"/>
              <a:ext cx="1414679" cy="779006"/>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0" id="10"/>
          <p:cNvGrpSpPr/>
          <p:nvPr/>
        </p:nvGrpSpPr>
        <p:grpSpPr>
          <a:xfrm rot="0">
            <a:off x="9278702" y="1966786"/>
            <a:ext cx="6796031" cy="3559266"/>
            <a:chOff x="0" y="0"/>
            <a:chExt cx="1414679" cy="740906"/>
          </a:xfrm>
        </p:grpSpPr>
        <p:sp>
          <p:nvSpPr>
            <p:cNvPr name="Freeform 11" id="11"/>
            <p:cNvSpPr/>
            <p:nvPr/>
          </p:nvSpPr>
          <p:spPr>
            <a:xfrm flipH="false" flipV="false" rot="0">
              <a:off x="0" y="0"/>
              <a:ext cx="1414679" cy="740906"/>
            </a:xfrm>
            <a:custGeom>
              <a:avLst/>
              <a:gdLst/>
              <a:ahLst/>
              <a:cxnLst/>
              <a:rect r="r" b="b" t="t" l="l"/>
              <a:pathLst>
                <a:path h="740906" w="1414679">
                  <a:moveTo>
                    <a:pt x="22784" y="0"/>
                  </a:moveTo>
                  <a:lnTo>
                    <a:pt x="1391895" y="0"/>
                  </a:lnTo>
                  <a:cubicBezTo>
                    <a:pt x="1404479" y="0"/>
                    <a:pt x="1414679" y="10201"/>
                    <a:pt x="1414679" y="22784"/>
                  </a:cubicBezTo>
                  <a:lnTo>
                    <a:pt x="1414679" y="718122"/>
                  </a:lnTo>
                  <a:cubicBezTo>
                    <a:pt x="1414679" y="730705"/>
                    <a:pt x="1404479" y="740906"/>
                    <a:pt x="1391895" y="740906"/>
                  </a:cubicBezTo>
                  <a:lnTo>
                    <a:pt x="22784" y="740906"/>
                  </a:lnTo>
                  <a:cubicBezTo>
                    <a:pt x="10201" y="740906"/>
                    <a:pt x="0" y="730705"/>
                    <a:pt x="0" y="718122"/>
                  </a:cubicBezTo>
                  <a:lnTo>
                    <a:pt x="0" y="22784"/>
                  </a:lnTo>
                  <a:cubicBezTo>
                    <a:pt x="0" y="10201"/>
                    <a:pt x="10201" y="0"/>
                    <a:pt x="22784" y="0"/>
                  </a:cubicBezTo>
                  <a:close/>
                </a:path>
              </a:pathLst>
            </a:custGeom>
            <a:solidFill>
              <a:srgbClr val="04001E"/>
            </a:solidFill>
            <a:ln w="38100" cap="sq">
              <a:solidFill>
                <a:srgbClr val="E5E1DA"/>
              </a:solidFill>
              <a:prstDash val="solid"/>
              <a:miter/>
            </a:ln>
          </p:spPr>
        </p:sp>
        <p:sp>
          <p:nvSpPr>
            <p:cNvPr name="TextBox 12" id="12"/>
            <p:cNvSpPr txBox="true"/>
            <p:nvPr/>
          </p:nvSpPr>
          <p:spPr>
            <a:xfrm>
              <a:off x="0" y="-38100"/>
              <a:ext cx="1414679" cy="779006"/>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3" id="13"/>
          <p:cNvGrpSpPr/>
          <p:nvPr/>
        </p:nvGrpSpPr>
        <p:grpSpPr>
          <a:xfrm rot="0">
            <a:off x="9278702" y="6075616"/>
            <a:ext cx="6796031" cy="3559266"/>
            <a:chOff x="0" y="0"/>
            <a:chExt cx="1414679" cy="740906"/>
          </a:xfrm>
        </p:grpSpPr>
        <p:sp>
          <p:nvSpPr>
            <p:cNvPr name="Freeform 14" id="14"/>
            <p:cNvSpPr/>
            <p:nvPr/>
          </p:nvSpPr>
          <p:spPr>
            <a:xfrm flipH="false" flipV="false" rot="0">
              <a:off x="0" y="0"/>
              <a:ext cx="1414679" cy="740906"/>
            </a:xfrm>
            <a:custGeom>
              <a:avLst/>
              <a:gdLst/>
              <a:ahLst/>
              <a:cxnLst/>
              <a:rect r="r" b="b" t="t" l="l"/>
              <a:pathLst>
                <a:path h="740906" w="1414679">
                  <a:moveTo>
                    <a:pt x="22784" y="0"/>
                  </a:moveTo>
                  <a:lnTo>
                    <a:pt x="1391895" y="0"/>
                  </a:lnTo>
                  <a:cubicBezTo>
                    <a:pt x="1404479" y="0"/>
                    <a:pt x="1414679" y="10201"/>
                    <a:pt x="1414679" y="22784"/>
                  </a:cubicBezTo>
                  <a:lnTo>
                    <a:pt x="1414679" y="718122"/>
                  </a:lnTo>
                  <a:cubicBezTo>
                    <a:pt x="1414679" y="730705"/>
                    <a:pt x="1404479" y="740906"/>
                    <a:pt x="1391895" y="740906"/>
                  </a:cubicBezTo>
                  <a:lnTo>
                    <a:pt x="22784" y="740906"/>
                  </a:lnTo>
                  <a:cubicBezTo>
                    <a:pt x="10201" y="740906"/>
                    <a:pt x="0" y="730705"/>
                    <a:pt x="0" y="718122"/>
                  </a:cubicBezTo>
                  <a:lnTo>
                    <a:pt x="0" y="22784"/>
                  </a:lnTo>
                  <a:cubicBezTo>
                    <a:pt x="0" y="10201"/>
                    <a:pt x="10201" y="0"/>
                    <a:pt x="22784" y="0"/>
                  </a:cubicBezTo>
                  <a:close/>
                </a:path>
              </a:pathLst>
            </a:custGeom>
            <a:solidFill>
              <a:srgbClr val="04001E"/>
            </a:solidFill>
            <a:ln w="38100" cap="sq">
              <a:solidFill>
                <a:srgbClr val="E5E1DA"/>
              </a:solidFill>
              <a:prstDash val="solid"/>
              <a:miter/>
            </a:ln>
          </p:spPr>
        </p:sp>
        <p:sp>
          <p:nvSpPr>
            <p:cNvPr name="TextBox 15" id="15"/>
            <p:cNvSpPr txBox="true"/>
            <p:nvPr/>
          </p:nvSpPr>
          <p:spPr>
            <a:xfrm>
              <a:off x="0" y="-38100"/>
              <a:ext cx="1414679" cy="779006"/>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6" id="16"/>
          <p:cNvGrpSpPr/>
          <p:nvPr/>
        </p:nvGrpSpPr>
        <p:grpSpPr>
          <a:xfrm rot="0">
            <a:off x="1638562" y="1966786"/>
            <a:ext cx="6796031" cy="668736"/>
            <a:chOff x="0" y="0"/>
            <a:chExt cx="1414679" cy="139206"/>
          </a:xfrm>
        </p:grpSpPr>
        <p:sp>
          <p:nvSpPr>
            <p:cNvPr name="Freeform 17" id="17"/>
            <p:cNvSpPr/>
            <p:nvPr/>
          </p:nvSpPr>
          <p:spPr>
            <a:xfrm flipH="false" flipV="false" rot="0">
              <a:off x="0" y="0"/>
              <a:ext cx="1414679" cy="139206"/>
            </a:xfrm>
            <a:custGeom>
              <a:avLst/>
              <a:gdLst/>
              <a:ahLst/>
              <a:cxnLst/>
              <a:rect r="r" b="b" t="t" l="l"/>
              <a:pathLst>
                <a:path h="139206" w="1414679">
                  <a:moveTo>
                    <a:pt x="19366" y="0"/>
                  </a:moveTo>
                  <a:lnTo>
                    <a:pt x="1395313" y="0"/>
                  </a:lnTo>
                  <a:cubicBezTo>
                    <a:pt x="1400449" y="0"/>
                    <a:pt x="1405375" y="2040"/>
                    <a:pt x="1409007" y="5672"/>
                  </a:cubicBezTo>
                  <a:cubicBezTo>
                    <a:pt x="1412639" y="9304"/>
                    <a:pt x="1414679" y="14230"/>
                    <a:pt x="1414679" y="19366"/>
                  </a:cubicBezTo>
                  <a:lnTo>
                    <a:pt x="1414679" y="119840"/>
                  </a:lnTo>
                  <a:cubicBezTo>
                    <a:pt x="1414679" y="130535"/>
                    <a:pt x="1406009" y="139206"/>
                    <a:pt x="1395313" y="139206"/>
                  </a:cubicBezTo>
                  <a:lnTo>
                    <a:pt x="19366" y="139206"/>
                  </a:lnTo>
                  <a:cubicBezTo>
                    <a:pt x="14230" y="139206"/>
                    <a:pt x="9304" y="137165"/>
                    <a:pt x="5672" y="133534"/>
                  </a:cubicBezTo>
                  <a:cubicBezTo>
                    <a:pt x="2040" y="129902"/>
                    <a:pt x="0" y="124976"/>
                    <a:pt x="0" y="119840"/>
                  </a:cubicBezTo>
                  <a:lnTo>
                    <a:pt x="0" y="19366"/>
                  </a:lnTo>
                  <a:cubicBezTo>
                    <a:pt x="0" y="14230"/>
                    <a:pt x="2040" y="9304"/>
                    <a:pt x="5672" y="5672"/>
                  </a:cubicBezTo>
                  <a:cubicBezTo>
                    <a:pt x="9304" y="2040"/>
                    <a:pt x="14230" y="0"/>
                    <a:pt x="19366" y="0"/>
                  </a:cubicBezTo>
                  <a:close/>
                </a:path>
              </a:pathLst>
            </a:custGeom>
            <a:solidFill>
              <a:srgbClr val="FFFFFF"/>
            </a:solidFill>
            <a:ln w="19050" cap="sq">
              <a:solidFill>
                <a:srgbClr val="FFFFFF"/>
              </a:solidFill>
              <a:prstDash val="solid"/>
              <a:miter/>
            </a:ln>
          </p:spPr>
        </p:sp>
        <p:sp>
          <p:nvSpPr>
            <p:cNvPr name="TextBox 18" id="18"/>
            <p:cNvSpPr txBox="true"/>
            <p:nvPr/>
          </p:nvSpPr>
          <p:spPr>
            <a:xfrm>
              <a:off x="0" y="-38100"/>
              <a:ext cx="1414679" cy="177306"/>
            </a:xfrm>
            <a:prstGeom prst="rect">
              <a:avLst/>
            </a:prstGeom>
          </p:spPr>
          <p:txBody>
            <a:bodyPr anchor="ctr" rtlCol="false" tIns="50800" lIns="50800" bIns="50800" rIns="50800"/>
            <a:lstStyle/>
            <a:p>
              <a:pPr algn="ctr">
                <a:lnSpc>
                  <a:spcPts val="2659"/>
                </a:lnSpc>
              </a:pPr>
              <a:r>
                <a:rPr lang="en-US" sz="1899">
                  <a:solidFill>
                    <a:srgbClr val="000000"/>
                  </a:solidFill>
                  <a:latin typeface="Open Sans Light"/>
                  <a:ea typeface="Open Sans Light"/>
                  <a:cs typeface="Open Sans Light"/>
                  <a:sym typeface="Open Sans Light"/>
                </a:rPr>
                <a:t>Storing conversations as Graph</a:t>
              </a:r>
            </a:p>
          </p:txBody>
        </p:sp>
      </p:grpSp>
      <p:grpSp>
        <p:nvGrpSpPr>
          <p:cNvPr name="Group 19" id="19"/>
          <p:cNvGrpSpPr/>
          <p:nvPr/>
        </p:nvGrpSpPr>
        <p:grpSpPr>
          <a:xfrm rot="0">
            <a:off x="1638562" y="6075616"/>
            <a:ext cx="6796031" cy="668736"/>
            <a:chOff x="0" y="0"/>
            <a:chExt cx="1414679" cy="139206"/>
          </a:xfrm>
        </p:grpSpPr>
        <p:sp>
          <p:nvSpPr>
            <p:cNvPr name="Freeform 20" id="20"/>
            <p:cNvSpPr/>
            <p:nvPr/>
          </p:nvSpPr>
          <p:spPr>
            <a:xfrm flipH="false" flipV="false" rot="0">
              <a:off x="0" y="0"/>
              <a:ext cx="1414679" cy="139206"/>
            </a:xfrm>
            <a:custGeom>
              <a:avLst/>
              <a:gdLst/>
              <a:ahLst/>
              <a:cxnLst/>
              <a:rect r="r" b="b" t="t" l="l"/>
              <a:pathLst>
                <a:path h="139206" w="1414679">
                  <a:moveTo>
                    <a:pt x="19366" y="0"/>
                  </a:moveTo>
                  <a:lnTo>
                    <a:pt x="1395313" y="0"/>
                  </a:lnTo>
                  <a:cubicBezTo>
                    <a:pt x="1400449" y="0"/>
                    <a:pt x="1405375" y="2040"/>
                    <a:pt x="1409007" y="5672"/>
                  </a:cubicBezTo>
                  <a:cubicBezTo>
                    <a:pt x="1412639" y="9304"/>
                    <a:pt x="1414679" y="14230"/>
                    <a:pt x="1414679" y="19366"/>
                  </a:cubicBezTo>
                  <a:lnTo>
                    <a:pt x="1414679" y="119840"/>
                  </a:lnTo>
                  <a:cubicBezTo>
                    <a:pt x="1414679" y="130535"/>
                    <a:pt x="1406009" y="139206"/>
                    <a:pt x="1395313" y="139206"/>
                  </a:cubicBezTo>
                  <a:lnTo>
                    <a:pt x="19366" y="139206"/>
                  </a:lnTo>
                  <a:cubicBezTo>
                    <a:pt x="14230" y="139206"/>
                    <a:pt x="9304" y="137165"/>
                    <a:pt x="5672" y="133534"/>
                  </a:cubicBezTo>
                  <a:cubicBezTo>
                    <a:pt x="2040" y="129902"/>
                    <a:pt x="0" y="124976"/>
                    <a:pt x="0" y="119840"/>
                  </a:cubicBezTo>
                  <a:lnTo>
                    <a:pt x="0" y="19366"/>
                  </a:lnTo>
                  <a:cubicBezTo>
                    <a:pt x="0" y="14230"/>
                    <a:pt x="2040" y="9304"/>
                    <a:pt x="5672" y="5672"/>
                  </a:cubicBezTo>
                  <a:cubicBezTo>
                    <a:pt x="9304" y="2040"/>
                    <a:pt x="14230" y="0"/>
                    <a:pt x="19366" y="0"/>
                  </a:cubicBezTo>
                  <a:close/>
                </a:path>
              </a:pathLst>
            </a:custGeom>
            <a:solidFill>
              <a:srgbClr val="FFFFFF"/>
            </a:solidFill>
            <a:ln w="19050" cap="sq">
              <a:solidFill>
                <a:srgbClr val="FFFFFF"/>
              </a:solidFill>
              <a:prstDash val="solid"/>
              <a:miter/>
            </a:ln>
          </p:spPr>
        </p:sp>
        <p:sp>
          <p:nvSpPr>
            <p:cNvPr name="TextBox 21" id="21"/>
            <p:cNvSpPr txBox="true"/>
            <p:nvPr/>
          </p:nvSpPr>
          <p:spPr>
            <a:xfrm>
              <a:off x="0" y="-38100"/>
              <a:ext cx="1414679" cy="177306"/>
            </a:xfrm>
            <a:prstGeom prst="rect">
              <a:avLst/>
            </a:prstGeom>
          </p:spPr>
          <p:txBody>
            <a:bodyPr anchor="ctr" rtlCol="false" tIns="50800" lIns="50800" bIns="50800" rIns="50800"/>
            <a:lstStyle/>
            <a:p>
              <a:pPr algn="ctr">
                <a:lnSpc>
                  <a:spcPts val="2659"/>
                </a:lnSpc>
              </a:pPr>
              <a:r>
                <a:rPr lang="en-US" sz="1899">
                  <a:solidFill>
                    <a:srgbClr val="000000"/>
                  </a:solidFill>
                  <a:latin typeface="Open Sans Light"/>
                  <a:ea typeface="Open Sans Light"/>
                  <a:cs typeface="Open Sans Light"/>
                  <a:sym typeface="Open Sans Light"/>
                </a:rPr>
                <a:t>Code Snippets/Other Markdown Features</a:t>
              </a:r>
            </a:p>
          </p:txBody>
        </p:sp>
      </p:grpSp>
      <p:grpSp>
        <p:nvGrpSpPr>
          <p:cNvPr name="Group 22" id="22"/>
          <p:cNvGrpSpPr/>
          <p:nvPr/>
        </p:nvGrpSpPr>
        <p:grpSpPr>
          <a:xfrm rot="0">
            <a:off x="9278702" y="1966786"/>
            <a:ext cx="6796031" cy="668736"/>
            <a:chOff x="0" y="0"/>
            <a:chExt cx="1414679" cy="139206"/>
          </a:xfrm>
        </p:grpSpPr>
        <p:sp>
          <p:nvSpPr>
            <p:cNvPr name="Freeform 23" id="23"/>
            <p:cNvSpPr/>
            <p:nvPr/>
          </p:nvSpPr>
          <p:spPr>
            <a:xfrm flipH="false" flipV="false" rot="0">
              <a:off x="0" y="0"/>
              <a:ext cx="1414679" cy="139206"/>
            </a:xfrm>
            <a:custGeom>
              <a:avLst/>
              <a:gdLst/>
              <a:ahLst/>
              <a:cxnLst/>
              <a:rect r="r" b="b" t="t" l="l"/>
              <a:pathLst>
                <a:path h="139206" w="1414679">
                  <a:moveTo>
                    <a:pt x="19366" y="0"/>
                  </a:moveTo>
                  <a:lnTo>
                    <a:pt x="1395313" y="0"/>
                  </a:lnTo>
                  <a:cubicBezTo>
                    <a:pt x="1400449" y="0"/>
                    <a:pt x="1405375" y="2040"/>
                    <a:pt x="1409007" y="5672"/>
                  </a:cubicBezTo>
                  <a:cubicBezTo>
                    <a:pt x="1412639" y="9304"/>
                    <a:pt x="1414679" y="14230"/>
                    <a:pt x="1414679" y="19366"/>
                  </a:cubicBezTo>
                  <a:lnTo>
                    <a:pt x="1414679" y="119840"/>
                  </a:lnTo>
                  <a:cubicBezTo>
                    <a:pt x="1414679" y="130535"/>
                    <a:pt x="1406009" y="139206"/>
                    <a:pt x="1395313" y="139206"/>
                  </a:cubicBezTo>
                  <a:lnTo>
                    <a:pt x="19366" y="139206"/>
                  </a:lnTo>
                  <a:cubicBezTo>
                    <a:pt x="14230" y="139206"/>
                    <a:pt x="9304" y="137165"/>
                    <a:pt x="5672" y="133534"/>
                  </a:cubicBezTo>
                  <a:cubicBezTo>
                    <a:pt x="2040" y="129902"/>
                    <a:pt x="0" y="124976"/>
                    <a:pt x="0" y="119840"/>
                  </a:cubicBezTo>
                  <a:lnTo>
                    <a:pt x="0" y="19366"/>
                  </a:lnTo>
                  <a:cubicBezTo>
                    <a:pt x="0" y="14230"/>
                    <a:pt x="2040" y="9304"/>
                    <a:pt x="5672" y="5672"/>
                  </a:cubicBezTo>
                  <a:cubicBezTo>
                    <a:pt x="9304" y="2040"/>
                    <a:pt x="14230" y="0"/>
                    <a:pt x="19366" y="0"/>
                  </a:cubicBezTo>
                  <a:close/>
                </a:path>
              </a:pathLst>
            </a:custGeom>
            <a:solidFill>
              <a:srgbClr val="FFFFFF"/>
            </a:solidFill>
            <a:ln w="19050" cap="sq">
              <a:solidFill>
                <a:srgbClr val="FFFFFF"/>
              </a:solidFill>
              <a:prstDash val="solid"/>
              <a:miter/>
            </a:ln>
          </p:spPr>
        </p:sp>
        <p:sp>
          <p:nvSpPr>
            <p:cNvPr name="TextBox 24" id="24"/>
            <p:cNvSpPr txBox="true"/>
            <p:nvPr/>
          </p:nvSpPr>
          <p:spPr>
            <a:xfrm>
              <a:off x="0" y="-38100"/>
              <a:ext cx="1414679" cy="177306"/>
            </a:xfrm>
            <a:prstGeom prst="rect">
              <a:avLst/>
            </a:prstGeom>
          </p:spPr>
          <p:txBody>
            <a:bodyPr anchor="ctr" rtlCol="false" tIns="50800" lIns="50800" bIns="50800" rIns="50800"/>
            <a:lstStyle/>
            <a:p>
              <a:pPr algn="ctr">
                <a:lnSpc>
                  <a:spcPts val="2659"/>
                </a:lnSpc>
              </a:pPr>
              <a:r>
                <a:rPr lang="en-US" sz="1899">
                  <a:solidFill>
                    <a:srgbClr val="000000"/>
                  </a:solidFill>
                  <a:latin typeface="Open Sans Light"/>
                  <a:ea typeface="Open Sans Light"/>
                  <a:cs typeface="Open Sans Light"/>
                  <a:sym typeface="Open Sans Light"/>
                </a:rPr>
                <a:t>Multimodal Outputs</a:t>
              </a:r>
            </a:p>
          </p:txBody>
        </p:sp>
      </p:grpSp>
      <p:grpSp>
        <p:nvGrpSpPr>
          <p:cNvPr name="Group 25" id="25"/>
          <p:cNvGrpSpPr/>
          <p:nvPr/>
        </p:nvGrpSpPr>
        <p:grpSpPr>
          <a:xfrm rot="0">
            <a:off x="9278702" y="6075616"/>
            <a:ext cx="6796031" cy="668736"/>
            <a:chOff x="0" y="0"/>
            <a:chExt cx="1414679" cy="139206"/>
          </a:xfrm>
        </p:grpSpPr>
        <p:sp>
          <p:nvSpPr>
            <p:cNvPr name="Freeform 26" id="26"/>
            <p:cNvSpPr/>
            <p:nvPr/>
          </p:nvSpPr>
          <p:spPr>
            <a:xfrm flipH="false" flipV="false" rot="0">
              <a:off x="0" y="0"/>
              <a:ext cx="1414679" cy="139206"/>
            </a:xfrm>
            <a:custGeom>
              <a:avLst/>
              <a:gdLst/>
              <a:ahLst/>
              <a:cxnLst/>
              <a:rect r="r" b="b" t="t" l="l"/>
              <a:pathLst>
                <a:path h="139206" w="1414679">
                  <a:moveTo>
                    <a:pt x="19366" y="0"/>
                  </a:moveTo>
                  <a:lnTo>
                    <a:pt x="1395313" y="0"/>
                  </a:lnTo>
                  <a:cubicBezTo>
                    <a:pt x="1400449" y="0"/>
                    <a:pt x="1405375" y="2040"/>
                    <a:pt x="1409007" y="5672"/>
                  </a:cubicBezTo>
                  <a:cubicBezTo>
                    <a:pt x="1412639" y="9304"/>
                    <a:pt x="1414679" y="14230"/>
                    <a:pt x="1414679" y="19366"/>
                  </a:cubicBezTo>
                  <a:lnTo>
                    <a:pt x="1414679" y="119840"/>
                  </a:lnTo>
                  <a:cubicBezTo>
                    <a:pt x="1414679" y="130535"/>
                    <a:pt x="1406009" y="139206"/>
                    <a:pt x="1395313" y="139206"/>
                  </a:cubicBezTo>
                  <a:lnTo>
                    <a:pt x="19366" y="139206"/>
                  </a:lnTo>
                  <a:cubicBezTo>
                    <a:pt x="14230" y="139206"/>
                    <a:pt x="9304" y="137165"/>
                    <a:pt x="5672" y="133534"/>
                  </a:cubicBezTo>
                  <a:cubicBezTo>
                    <a:pt x="2040" y="129902"/>
                    <a:pt x="0" y="124976"/>
                    <a:pt x="0" y="119840"/>
                  </a:cubicBezTo>
                  <a:lnTo>
                    <a:pt x="0" y="19366"/>
                  </a:lnTo>
                  <a:cubicBezTo>
                    <a:pt x="0" y="14230"/>
                    <a:pt x="2040" y="9304"/>
                    <a:pt x="5672" y="5672"/>
                  </a:cubicBezTo>
                  <a:cubicBezTo>
                    <a:pt x="9304" y="2040"/>
                    <a:pt x="14230" y="0"/>
                    <a:pt x="19366" y="0"/>
                  </a:cubicBezTo>
                  <a:close/>
                </a:path>
              </a:pathLst>
            </a:custGeom>
            <a:solidFill>
              <a:srgbClr val="FFFFFF"/>
            </a:solidFill>
            <a:ln w="19050" cap="sq">
              <a:solidFill>
                <a:srgbClr val="FFFFFF"/>
              </a:solidFill>
              <a:prstDash val="solid"/>
              <a:miter/>
            </a:ln>
          </p:spPr>
        </p:sp>
        <p:sp>
          <p:nvSpPr>
            <p:cNvPr name="TextBox 27" id="27"/>
            <p:cNvSpPr txBox="true"/>
            <p:nvPr/>
          </p:nvSpPr>
          <p:spPr>
            <a:xfrm>
              <a:off x="0" y="-38100"/>
              <a:ext cx="1414679" cy="177306"/>
            </a:xfrm>
            <a:prstGeom prst="rect">
              <a:avLst/>
            </a:prstGeom>
          </p:spPr>
          <p:txBody>
            <a:bodyPr anchor="ctr" rtlCol="false" tIns="50800" lIns="50800" bIns="50800" rIns="50800"/>
            <a:lstStyle/>
            <a:p>
              <a:pPr algn="ctr">
                <a:lnSpc>
                  <a:spcPts val="2659"/>
                </a:lnSpc>
              </a:pPr>
              <a:r>
                <a:rPr lang="en-US" sz="1899">
                  <a:solidFill>
                    <a:srgbClr val="000000"/>
                  </a:solidFill>
                  <a:latin typeface="Open Sans Light"/>
                  <a:ea typeface="Open Sans Light"/>
                  <a:cs typeface="Open Sans Light"/>
                  <a:sym typeface="Open Sans Light"/>
                </a:rPr>
                <a:t>Extension for Usage of Various Tools</a:t>
              </a:r>
            </a:p>
          </p:txBody>
        </p:sp>
      </p:grpSp>
      <p:sp>
        <p:nvSpPr>
          <p:cNvPr name="TextBox 28" id="28"/>
          <p:cNvSpPr txBox="true"/>
          <p:nvPr/>
        </p:nvSpPr>
        <p:spPr>
          <a:xfrm rot="0">
            <a:off x="2066191" y="2987947"/>
            <a:ext cx="5581827" cy="1588770"/>
          </a:xfrm>
          <a:prstGeom prst="rect">
            <a:avLst/>
          </a:prstGeom>
        </p:spPr>
        <p:txBody>
          <a:bodyPr anchor="t" rtlCol="false" tIns="0" lIns="0" bIns="0" rIns="0">
            <a:spAutoFit/>
          </a:bodyPr>
          <a:lstStyle/>
          <a:p>
            <a:pPr algn="l" marL="0" indent="0" lvl="0">
              <a:lnSpc>
                <a:spcPts val="2160"/>
              </a:lnSpc>
              <a:spcBef>
                <a:spcPct val="0"/>
              </a:spcBef>
            </a:pPr>
            <a:r>
              <a:rPr lang="en-US" sz="1600" spc="96">
                <a:solidFill>
                  <a:srgbClr val="FFFFFF"/>
                </a:solidFill>
                <a:latin typeface="Red Hat Display"/>
                <a:ea typeface="Red Hat Display"/>
                <a:cs typeface="Red Hat Display"/>
                <a:sym typeface="Red Hat Display"/>
              </a:rPr>
              <a:t>In</a:t>
            </a:r>
            <a:r>
              <a:rPr lang="en-US" sz="1600" spc="96" u="none">
                <a:solidFill>
                  <a:srgbClr val="FFFFFF"/>
                </a:solidFill>
                <a:latin typeface="Red Hat Display"/>
                <a:ea typeface="Red Hat Display"/>
                <a:cs typeface="Red Hat Display"/>
                <a:sym typeface="Red Hat Display"/>
              </a:rPr>
              <a:t> agentic AI systems, storing conversations as a graph allows for dynamic and contextual memory representation where each message, action, or decision is modeled as a node, and relationships such as cause-effect, follow-up, or correction are represented as edges. </a:t>
            </a:r>
          </a:p>
        </p:txBody>
      </p:sp>
      <p:sp>
        <p:nvSpPr>
          <p:cNvPr name="TextBox 29" id="29"/>
          <p:cNvSpPr txBox="true"/>
          <p:nvPr/>
        </p:nvSpPr>
        <p:spPr>
          <a:xfrm rot="0">
            <a:off x="9778208" y="3096297"/>
            <a:ext cx="5581827" cy="1322070"/>
          </a:xfrm>
          <a:prstGeom prst="rect">
            <a:avLst/>
          </a:prstGeom>
        </p:spPr>
        <p:txBody>
          <a:bodyPr anchor="t" rtlCol="false" tIns="0" lIns="0" bIns="0" rIns="0">
            <a:spAutoFit/>
          </a:bodyPr>
          <a:lstStyle/>
          <a:p>
            <a:pPr algn="l" marL="0" indent="0" lvl="0">
              <a:lnSpc>
                <a:spcPts val="2160"/>
              </a:lnSpc>
              <a:spcBef>
                <a:spcPct val="0"/>
              </a:spcBef>
            </a:pPr>
            <a:r>
              <a:rPr lang="en-US" sz="1600" spc="96">
                <a:solidFill>
                  <a:srgbClr val="FFFFFF"/>
                </a:solidFill>
                <a:latin typeface="Red Hat Display"/>
                <a:ea typeface="Red Hat Display"/>
                <a:cs typeface="Red Hat Display"/>
                <a:sym typeface="Red Hat Display"/>
              </a:rPr>
              <a:t>By integrating dive</a:t>
            </a:r>
            <a:r>
              <a:rPr lang="en-US" sz="1600" spc="96" u="none">
                <a:solidFill>
                  <a:srgbClr val="FFFFFF"/>
                </a:solidFill>
                <a:latin typeface="Red Hat Display"/>
                <a:ea typeface="Red Hat Display"/>
                <a:cs typeface="Red Hat Display"/>
                <a:sym typeface="Red Hat Display"/>
              </a:rPr>
              <a:t>rse output forms, the agent becomes more expressive and aligned with human communication styles. For instance, it can explain a concept visually, respond with voice for accessibility, or trigger interactive components like maps or charts. </a:t>
            </a:r>
          </a:p>
        </p:txBody>
      </p:sp>
      <p:sp>
        <p:nvSpPr>
          <p:cNvPr name="TextBox 30" id="30"/>
          <p:cNvSpPr txBox="true"/>
          <p:nvPr/>
        </p:nvSpPr>
        <p:spPr>
          <a:xfrm rot="0">
            <a:off x="9904854" y="7011053"/>
            <a:ext cx="5581827" cy="2388870"/>
          </a:xfrm>
          <a:prstGeom prst="rect">
            <a:avLst/>
          </a:prstGeom>
        </p:spPr>
        <p:txBody>
          <a:bodyPr anchor="t" rtlCol="false" tIns="0" lIns="0" bIns="0" rIns="0">
            <a:spAutoFit/>
          </a:bodyPr>
          <a:lstStyle/>
          <a:p>
            <a:pPr algn="l" marL="0" indent="0" lvl="0">
              <a:lnSpc>
                <a:spcPts val="2160"/>
              </a:lnSpc>
              <a:spcBef>
                <a:spcPct val="0"/>
              </a:spcBef>
            </a:pPr>
            <a:r>
              <a:rPr lang="en-US" sz="1600" spc="96">
                <a:solidFill>
                  <a:srgbClr val="FFFFFF"/>
                </a:solidFill>
                <a:latin typeface="Red Hat Display"/>
                <a:ea typeface="Red Hat Display"/>
                <a:cs typeface="Red Hat Display"/>
                <a:sym typeface="Red Hat Display"/>
              </a:rPr>
              <a:t>In ag</a:t>
            </a:r>
            <a:r>
              <a:rPr lang="en-US" sz="1600" spc="96" u="none">
                <a:solidFill>
                  <a:srgbClr val="FFFFFF"/>
                </a:solidFill>
                <a:latin typeface="Red Hat Display"/>
                <a:ea typeface="Red Hat Display"/>
                <a:cs typeface="Red Hat Display"/>
                <a:sym typeface="Red Hat Display"/>
              </a:rPr>
              <a:t>entic AI, integrating automation tools like n8n allows the system to trigger real-world workflows based on conversational context. This creates a seamless bridge between natural language understanding and action execution, enabling the AI to not only reason or respond but also act through predefined automation pipelines—making interactions more powerful, goal-oriented, and operationally useful.</a:t>
            </a:r>
          </a:p>
          <a:p>
            <a:pPr algn="l" marL="0" indent="0" lvl="0">
              <a:lnSpc>
                <a:spcPts val="2160"/>
              </a:lnSpc>
              <a:spcBef>
                <a:spcPct val="0"/>
              </a:spcBef>
            </a:pPr>
          </a:p>
        </p:txBody>
      </p:sp>
      <p:sp>
        <p:nvSpPr>
          <p:cNvPr name="TextBox 31" id="31"/>
          <p:cNvSpPr txBox="true"/>
          <p:nvPr/>
        </p:nvSpPr>
        <p:spPr>
          <a:xfrm rot="0">
            <a:off x="2124459" y="7039628"/>
            <a:ext cx="5824238" cy="2122170"/>
          </a:xfrm>
          <a:prstGeom prst="rect">
            <a:avLst/>
          </a:prstGeom>
        </p:spPr>
        <p:txBody>
          <a:bodyPr anchor="t" rtlCol="false" tIns="0" lIns="0" bIns="0" rIns="0">
            <a:spAutoFit/>
          </a:bodyPr>
          <a:lstStyle/>
          <a:p>
            <a:pPr algn="l" marL="0" indent="0" lvl="0">
              <a:lnSpc>
                <a:spcPts val="2160"/>
              </a:lnSpc>
              <a:spcBef>
                <a:spcPct val="0"/>
              </a:spcBef>
            </a:pPr>
            <a:r>
              <a:rPr lang="en-US" sz="1600" spc="96">
                <a:solidFill>
                  <a:srgbClr val="FFFFFF"/>
                </a:solidFill>
                <a:latin typeface="Red Hat Display"/>
                <a:ea typeface="Red Hat Display"/>
                <a:cs typeface="Red Hat Display"/>
                <a:sym typeface="Red Hat Display"/>
              </a:rPr>
              <a:t>C</a:t>
            </a:r>
            <a:r>
              <a:rPr lang="en-US" sz="1600" spc="96" u="none">
                <a:solidFill>
                  <a:srgbClr val="FFFFFF"/>
                </a:solidFill>
                <a:latin typeface="Red Hat Display"/>
                <a:ea typeface="Red Hat Display"/>
                <a:cs typeface="Red Hat Display"/>
                <a:sym typeface="Red Hat Display"/>
              </a:rPr>
              <a:t>ode snippets serve as dynamic and executable responses that empower the system to solve technical problems, generate tools, or automate tasks on the fly. When a user asks a programming-related question or needs a workflow automation, the AI can generate relevant code as part of its output. These snippets can include Python functions, SQL queries, or shell scripts, tailored to the user’s environment and intent.</a:t>
            </a:r>
          </a:p>
        </p:txBody>
      </p:sp>
      <p:sp>
        <p:nvSpPr>
          <p:cNvPr name="Freeform 32" id="32"/>
          <p:cNvSpPr/>
          <p:nvPr/>
        </p:nvSpPr>
        <p:spPr>
          <a:xfrm flipH="false" flipV="false" rot="0">
            <a:off x="16337164" y="8658876"/>
            <a:ext cx="896420" cy="896420"/>
          </a:xfrm>
          <a:custGeom>
            <a:avLst/>
            <a:gdLst/>
            <a:ahLst/>
            <a:cxnLst/>
            <a:rect r="r" b="b" t="t" l="l"/>
            <a:pathLst>
              <a:path h="896420" w="896420">
                <a:moveTo>
                  <a:pt x="0" y="0"/>
                </a:moveTo>
                <a:lnTo>
                  <a:pt x="896421" y="0"/>
                </a:lnTo>
                <a:lnTo>
                  <a:pt x="896421" y="896421"/>
                </a:lnTo>
                <a:lnTo>
                  <a:pt x="0" y="89642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33" id="33"/>
          <p:cNvGrpSpPr/>
          <p:nvPr/>
        </p:nvGrpSpPr>
        <p:grpSpPr>
          <a:xfrm rot="0">
            <a:off x="822607" y="262612"/>
            <a:ext cx="16436693" cy="1332700"/>
            <a:chOff x="0" y="0"/>
            <a:chExt cx="4329006" cy="350999"/>
          </a:xfrm>
        </p:grpSpPr>
        <p:sp>
          <p:nvSpPr>
            <p:cNvPr name="Freeform 34" id="34"/>
            <p:cNvSpPr/>
            <p:nvPr/>
          </p:nvSpPr>
          <p:spPr>
            <a:xfrm flipH="false" flipV="false" rot="0">
              <a:off x="0" y="0"/>
              <a:ext cx="4329006" cy="350999"/>
            </a:xfrm>
            <a:custGeom>
              <a:avLst/>
              <a:gdLst/>
              <a:ahLst/>
              <a:cxnLst/>
              <a:rect r="r" b="b" t="t" l="l"/>
              <a:pathLst>
                <a:path h="350999" w="4329006">
                  <a:moveTo>
                    <a:pt x="9420" y="0"/>
                  </a:moveTo>
                  <a:lnTo>
                    <a:pt x="4319585" y="0"/>
                  </a:lnTo>
                  <a:cubicBezTo>
                    <a:pt x="4324788" y="0"/>
                    <a:pt x="4329006" y="4218"/>
                    <a:pt x="4329006" y="9420"/>
                  </a:cubicBezTo>
                  <a:lnTo>
                    <a:pt x="4329006" y="341579"/>
                  </a:lnTo>
                  <a:cubicBezTo>
                    <a:pt x="4329006" y="346781"/>
                    <a:pt x="4324788" y="350999"/>
                    <a:pt x="4319585" y="350999"/>
                  </a:cubicBezTo>
                  <a:lnTo>
                    <a:pt x="9420" y="350999"/>
                  </a:lnTo>
                  <a:cubicBezTo>
                    <a:pt x="4218" y="350999"/>
                    <a:pt x="0" y="346781"/>
                    <a:pt x="0" y="341579"/>
                  </a:cubicBezTo>
                  <a:lnTo>
                    <a:pt x="0" y="9420"/>
                  </a:lnTo>
                  <a:cubicBezTo>
                    <a:pt x="0" y="4218"/>
                    <a:pt x="4218" y="0"/>
                    <a:pt x="9420" y="0"/>
                  </a:cubicBezTo>
                  <a:close/>
                </a:path>
              </a:pathLst>
            </a:custGeom>
            <a:solidFill>
              <a:srgbClr val="04001E"/>
            </a:solidFill>
            <a:ln w="38100" cap="sq">
              <a:solidFill>
                <a:srgbClr val="E5E1DA"/>
              </a:solidFill>
              <a:prstDash val="solid"/>
              <a:miter/>
            </a:ln>
          </p:spPr>
        </p:sp>
        <p:sp>
          <p:nvSpPr>
            <p:cNvPr name="TextBox 35" id="35"/>
            <p:cNvSpPr txBox="true"/>
            <p:nvPr/>
          </p:nvSpPr>
          <p:spPr>
            <a:xfrm>
              <a:off x="0" y="-38100"/>
              <a:ext cx="4329006" cy="389099"/>
            </a:xfrm>
            <a:prstGeom prst="rect">
              <a:avLst/>
            </a:prstGeom>
          </p:spPr>
          <p:txBody>
            <a:bodyPr anchor="ctr" rtlCol="false" tIns="50800" lIns="50800" bIns="50800" rIns="50800"/>
            <a:lstStyle/>
            <a:p>
              <a:pPr algn="ctr">
                <a:lnSpc>
                  <a:spcPts val="2659"/>
                </a:lnSpc>
              </a:pPr>
            </a:p>
          </p:txBody>
        </p:sp>
      </p:grpSp>
      <p:sp>
        <p:nvSpPr>
          <p:cNvPr name="TextBox 36" id="36"/>
          <p:cNvSpPr txBox="true"/>
          <p:nvPr/>
        </p:nvSpPr>
        <p:spPr>
          <a:xfrm rot="0">
            <a:off x="4674035" y="469600"/>
            <a:ext cx="13568578" cy="1090173"/>
          </a:xfrm>
          <a:prstGeom prst="rect">
            <a:avLst/>
          </a:prstGeom>
        </p:spPr>
        <p:txBody>
          <a:bodyPr anchor="t" rtlCol="false" tIns="0" lIns="0" bIns="0" rIns="0">
            <a:spAutoFit/>
          </a:bodyPr>
          <a:lstStyle/>
          <a:p>
            <a:pPr algn="l">
              <a:lnSpc>
                <a:spcPts val="8051"/>
              </a:lnSpc>
            </a:pPr>
            <a:r>
              <a:rPr lang="en-US" sz="8300">
                <a:solidFill>
                  <a:srgbClr val="FFFFFF"/>
                </a:solidFill>
                <a:latin typeface="Archivo Black"/>
                <a:ea typeface="Archivo Black"/>
                <a:cs typeface="Archivo Black"/>
                <a:sym typeface="Archivo Black"/>
              </a:rPr>
              <a:t>Future Steps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6626729">
            <a:off x="11878550" y="2429250"/>
            <a:ext cx="12221289" cy="8822969"/>
          </a:xfrm>
          <a:custGeom>
            <a:avLst/>
            <a:gdLst/>
            <a:ahLst/>
            <a:cxnLst/>
            <a:rect r="r" b="b" t="t" l="l"/>
            <a:pathLst>
              <a:path h="8822969" w="12221289">
                <a:moveTo>
                  <a:pt x="0" y="0"/>
                </a:moveTo>
                <a:lnTo>
                  <a:pt x="12221289" y="0"/>
                </a:lnTo>
                <a:lnTo>
                  <a:pt x="12221289" y="8822969"/>
                </a:lnTo>
                <a:lnTo>
                  <a:pt x="0" y="8822969"/>
                </a:lnTo>
                <a:lnTo>
                  <a:pt x="0" y="0"/>
                </a:lnTo>
                <a:close/>
              </a:path>
            </a:pathLst>
          </a:custGeom>
          <a:blipFill>
            <a:blip r:embed="rId3"/>
            <a:stretch>
              <a:fillRect l="0" t="0" r="0" b="0"/>
            </a:stretch>
          </a:blipFill>
        </p:spPr>
      </p:sp>
      <p:grpSp>
        <p:nvGrpSpPr>
          <p:cNvPr name="Group 4" id="4"/>
          <p:cNvGrpSpPr/>
          <p:nvPr/>
        </p:nvGrpSpPr>
        <p:grpSpPr>
          <a:xfrm rot="0">
            <a:off x="1028700" y="2347154"/>
            <a:ext cx="13851811" cy="6936631"/>
            <a:chOff x="0" y="0"/>
            <a:chExt cx="18469082" cy="9248842"/>
          </a:xfrm>
        </p:grpSpPr>
        <p:grpSp>
          <p:nvGrpSpPr>
            <p:cNvPr name="Group 5" id="5"/>
            <p:cNvGrpSpPr/>
            <p:nvPr/>
          </p:nvGrpSpPr>
          <p:grpSpPr>
            <a:xfrm rot="0">
              <a:off x="0" y="0"/>
              <a:ext cx="18469082" cy="9248842"/>
              <a:chOff x="0" y="0"/>
              <a:chExt cx="3648214" cy="1826932"/>
            </a:xfrm>
          </p:grpSpPr>
          <p:sp>
            <p:nvSpPr>
              <p:cNvPr name="Freeform 6" id="6"/>
              <p:cNvSpPr/>
              <p:nvPr/>
            </p:nvSpPr>
            <p:spPr>
              <a:xfrm flipH="false" flipV="false" rot="0">
                <a:off x="0" y="0"/>
                <a:ext cx="3648214" cy="1826932"/>
              </a:xfrm>
              <a:custGeom>
                <a:avLst/>
                <a:gdLst/>
                <a:ahLst/>
                <a:cxnLst/>
                <a:rect r="r" b="b" t="t" l="l"/>
                <a:pathLst>
                  <a:path h="1826932" w="3648214">
                    <a:moveTo>
                      <a:pt x="11178" y="0"/>
                    </a:moveTo>
                    <a:lnTo>
                      <a:pt x="3637035" y="0"/>
                    </a:lnTo>
                    <a:cubicBezTo>
                      <a:pt x="3643209" y="0"/>
                      <a:pt x="3648214" y="5005"/>
                      <a:pt x="3648214" y="11178"/>
                    </a:cubicBezTo>
                    <a:lnTo>
                      <a:pt x="3648214" y="1815754"/>
                    </a:lnTo>
                    <a:cubicBezTo>
                      <a:pt x="3648214" y="1821927"/>
                      <a:pt x="3643209" y="1826932"/>
                      <a:pt x="3637035" y="1826932"/>
                    </a:cubicBezTo>
                    <a:lnTo>
                      <a:pt x="11178" y="1826932"/>
                    </a:lnTo>
                    <a:cubicBezTo>
                      <a:pt x="5005" y="1826932"/>
                      <a:pt x="0" y="1821927"/>
                      <a:pt x="0" y="1815754"/>
                    </a:cubicBezTo>
                    <a:lnTo>
                      <a:pt x="0" y="11178"/>
                    </a:lnTo>
                    <a:cubicBezTo>
                      <a:pt x="0" y="5005"/>
                      <a:pt x="5005" y="0"/>
                      <a:pt x="11178" y="0"/>
                    </a:cubicBezTo>
                    <a:close/>
                  </a:path>
                </a:pathLst>
              </a:custGeom>
              <a:solidFill>
                <a:srgbClr val="04001E"/>
              </a:solidFill>
              <a:ln w="38100" cap="sq">
                <a:solidFill>
                  <a:srgbClr val="E5E1DA"/>
                </a:solidFill>
                <a:prstDash val="solid"/>
                <a:miter/>
              </a:ln>
            </p:spPr>
          </p:sp>
          <p:sp>
            <p:nvSpPr>
              <p:cNvPr name="TextBox 7" id="7"/>
              <p:cNvSpPr txBox="true"/>
              <p:nvPr/>
            </p:nvSpPr>
            <p:spPr>
              <a:xfrm>
                <a:off x="0" y="-38100"/>
                <a:ext cx="3648214" cy="1865032"/>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282925" y="1141085"/>
              <a:ext cx="14095560" cy="1633220"/>
            </a:xfrm>
            <a:prstGeom prst="rect">
              <a:avLst/>
            </a:prstGeom>
          </p:spPr>
          <p:txBody>
            <a:bodyPr anchor="t" rtlCol="false" tIns="0" lIns="0" bIns="0" rIns="0">
              <a:spAutoFit/>
            </a:bodyPr>
            <a:lstStyle/>
            <a:p>
              <a:pPr algn="l">
                <a:lnSpc>
                  <a:spcPts val="8730"/>
                </a:lnSpc>
              </a:pPr>
              <a:r>
                <a:rPr lang="en-US" sz="9000">
                  <a:solidFill>
                    <a:srgbClr val="F4F4ED"/>
                  </a:solidFill>
                  <a:latin typeface="Archivo Black"/>
                  <a:ea typeface="Archivo Black"/>
                  <a:cs typeface="Archivo Black"/>
                  <a:sym typeface="Archivo Black"/>
                </a:rPr>
                <a:t>The Problem:</a:t>
              </a:r>
            </a:p>
          </p:txBody>
        </p:sp>
        <p:sp>
          <p:nvSpPr>
            <p:cNvPr name="TextBox 9" id="9"/>
            <p:cNvSpPr txBox="true"/>
            <p:nvPr/>
          </p:nvSpPr>
          <p:spPr>
            <a:xfrm rot="0">
              <a:off x="1282925" y="3013838"/>
              <a:ext cx="12752761" cy="4846321"/>
            </a:xfrm>
            <a:prstGeom prst="rect">
              <a:avLst/>
            </a:prstGeom>
          </p:spPr>
          <p:txBody>
            <a:bodyPr anchor="t" rtlCol="false" tIns="0" lIns="0" bIns="0" rIns="0">
              <a:spAutoFit/>
            </a:bodyPr>
            <a:lstStyle/>
            <a:p>
              <a:pPr algn="l" marL="0" indent="0" lvl="0">
                <a:lnSpc>
                  <a:spcPts val="3644"/>
                </a:lnSpc>
                <a:spcBef>
                  <a:spcPct val="0"/>
                </a:spcBef>
              </a:pPr>
              <a:r>
                <a:rPr lang="en-US" sz="2699" spc="161">
                  <a:solidFill>
                    <a:srgbClr val="FFFFFF"/>
                  </a:solidFill>
                  <a:latin typeface="Red Hat Display"/>
                  <a:ea typeface="Red Hat Display"/>
                  <a:cs typeface="Red Hat Display"/>
                  <a:sym typeface="Red Hat Display"/>
                </a:rPr>
                <a:t>Develop</a:t>
              </a:r>
              <a:r>
                <a:rPr lang="en-US" sz="2699" spc="161" u="none">
                  <a:solidFill>
                    <a:srgbClr val="FFFFFF"/>
                  </a:solidFill>
                  <a:latin typeface="Red Hat Display"/>
                  <a:ea typeface="Red Hat Display"/>
                  <a:cs typeface="Red Hat Display"/>
                  <a:sym typeface="Red Hat Display"/>
                </a:rPr>
                <a:t>ing a fully functional Agentic Chatbot system that showcases autonomous reasoning, planning, and task execution. The system should demonstrate live functionality, effective use of tools or APIs, and the ability to adapt to dynamic inputs. Explain key design decisions, highlight the chatbot’s robustness and scalability, and demonstrate its potential for real-world deployment.</a:t>
              </a:r>
            </a:p>
          </p:txBody>
        </p:sp>
      </p:grpSp>
      <p:sp>
        <p:nvSpPr>
          <p:cNvPr name="Freeform 10" id="10"/>
          <p:cNvSpPr/>
          <p:nvPr/>
        </p:nvSpPr>
        <p:spPr>
          <a:xfrm flipH="false" flipV="false" rot="0">
            <a:off x="12271832" y="7270926"/>
            <a:ext cx="896420" cy="896420"/>
          </a:xfrm>
          <a:custGeom>
            <a:avLst/>
            <a:gdLst/>
            <a:ahLst/>
            <a:cxnLst/>
            <a:rect r="r" b="b" t="t" l="l"/>
            <a:pathLst>
              <a:path h="896420" w="896420">
                <a:moveTo>
                  <a:pt x="0" y="0"/>
                </a:moveTo>
                <a:lnTo>
                  <a:pt x="896421" y="0"/>
                </a:lnTo>
                <a:lnTo>
                  <a:pt x="896421" y="896421"/>
                </a:lnTo>
                <a:lnTo>
                  <a:pt x="0" y="89642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4179953" y="4682588"/>
            <a:ext cx="9245435" cy="1764311"/>
          </a:xfrm>
          <a:prstGeom prst="rect">
            <a:avLst/>
          </a:prstGeom>
        </p:spPr>
        <p:txBody>
          <a:bodyPr anchor="t" rtlCol="false" tIns="0" lIns="0" bIns="0" rIns="0">
            <a:spAutoFit/>
          </a:bodyPr>
          <a:lstStyle/>
          <a:p>
            <a:pPr algn="l">
              <a:lnSpc>
                <a:spcPts val="12699"/>
              </a:lnSpc>
            </a:pPr>
            <a:r>
              <a:rPr lang="en-US" sz="14597">
                <a:solidFill>
                  <a:srgbClr val="FFFFFF"/>
                </a:solidFill>
                <a:latin typeface="Archivo Black"/>
                <a:ea typeface="Archivo Black"/>
                <a:cs typeface="Archivo Black"/>
                <a:sym typeface="Archivo Black"/>
              </a:rPr>
              <a:t>The End</a:t>
            </a:r>
          </a:p>
        </p:txBody>
      </p:sp>
      <p:sp>
        <p:nvSpPr>
          <p:cNvPr name="Freeform 4" id="4"/>
          <p:cNvSpPr/>
          <p:nvPr/>
        </p:nvSpPr>
        <p:spPr>
          <a:xfrm flipH="false" flipV="false" rot="10435729">
            <a:off x="-3241105" y="-2477065"/>
            <a:ext cx="7951775" cy="8527373"/>
          </a:xfrm>
          <a:custGeom>
            <a:avLst/>
            <a:gdLst/>
            <a:ahLst/>
            <a:cxnLst/>
            <a:rect r="r" b="b" t="t" l="l"/>
            <a:pathLst>
              <a:path h="8527373" w="7951775">
                <a:moveTo>
                  <a:pt x="0" y="0"/>
                </a:moveTo>
                <a:lnTo>
                  <a:pt x="7951775" y="0"/>
                </a:lnTo>
                <a:lnTo>
                  <a:pt x="7951775" y="8527373"/>
                </a:lnTo>
                <a:lnTo>
                  <a:pt x="0" y="8527373"/>
                </a:lnTo>
                <a:lnTo>
                  <a:pt x="0" y="0"/>
                </a:lnTo>
                <a:close/>
              </a:path>
            </a:pathLst>
          </a:custGeom>
          <a:blipFill>
            <a:blip r:embed="rId3"/>
            <a:stretch>
              <a:fillRect l="0" t="0" r="0" b="0"/>
            </a:stretch>
          </a:blipFill>
        </p:spPr>
      </p:sp>
      <p:sp>
        <p:nvSpPr>
          <p:cNvPr name="Freeform 5" id="5"/>
          <p:cNvSpPr/>
          <p:nvPr/>
        </p:nvSpPr>
        <p:spPr>
          <a:xfrm flipH="false" flipV="false" rot="10435729">
            <a:off x="13120601" y="4487942"/>
            <a:ext cx="7951775" cy="8527373"/>
          </a:xfrm>
          <a:custGeom>
            <a:avLst/>
            <a:gdLst/>
            <a:ahLst/>
            <a:cxnLst/>
            <a:rect r="r" b="b" t="t" l="l"/>
            <a:pathLst>
              <a:path h="8527373" w="7951775">
                <a:moveTo>
                  <a:pt x="0" y="0"/>
                </a:moveTo>
                <a:lnTo>
                  <a:pt x="7951775" y="0"/>
                </a:lnTo>
                <a:lnTo>
                  <a:pt x="7951775" y="8527373"/>
                </a:lnTo>
                <a:lnTo>
                  <a:pt x="0" y="8527373"/>
                </a:lnTo>
                <a:lnTo>
                  <a:pt x="0" y="0"/>
                </a:lnTo>
                <a:close/>
              </a:path>
            </a:pathLst>
          </a:custGeom>
          <a:blipFill>
            <a:blip r:embed="rId3"/>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4255355" y="462151"/>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4" id="4"/>
          <p:cNvSpPr/>
          <p:nvPr/>
        </p:nvSpPr>
        <p:spPr>
          <a:xfrm flipH="false" flipV="false" rot="0">
            <a:off x="16362880" y="8130249"/>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028700" y="1470089"/>
            <a:ext cx="6749359" cy="6768991"/>
            <a:chOff x="0" y="0"/>
            <a:chExt cx="8999145" cy="9025321"/>
          </a:xfrm>
        </p:grpSpPr>
        <p:grpSp>
          <p:nvGrpSpPr>
            <p:cNvPr name="Group 6" id="6"/>
            <p:cNvGrpSpPr/>
            <p:nvPr/>
          </p:nvGrpSpPr>
          <p:grpSpPr>
            <a:xfrm rot="0">
              <a:off x="0" y="0"/>
              <a:ext cx="8999145" cy="9025321"/>
              <a:chOff x="0" y="0"/>
              <a:chExt cx="1777609" cy="1782780"/>
            </a:xfrm>
          </p:grpSpPr>
          <p:sp>
            <p:nvSpPr>
              <p:cNvPr name="Freeform 7" id="7"/>
              <p:cNvSpPr/>
              <p:nvPr/>
            </p:nvSpPr>
            <p:spPr>
              <a:xfrm flipH="false" flipV="false" rot="0">
                <a:off x="0" y="0"/>
                <a:ext cx="1777609" cy="1782780"/>
              </a:xfrm>
              <a:custGeom>
                <a:avLst/>
                <a:gdLst/>
                <a:ahLst/>
                <a:cxnLst/>
                <a:rect r="r" b="b" t="t" l="l"/>
                <a:pathLst>
                  <a:path h="1782780" w="1777609">
                    <a:moveTo>
                      <a:pt x="22941" y="0"/>
                    </a:moveTo>
                    <a:lnTo>
                      <a:pt x="1754668" y="0"/>
                    </a:lnTo>
                    <a:cubicBezTo>
                      <a:pt x="1767338" y="0"/>
                      <a:pt x="1777609" y="10271"/>
                      <a:pt x="1777609" y="22941"/>
                    </a:cubicBezTo>
                    <a:lnTo>
                      <a:pt x="1777609" y="1759838"/>
                    </a:lnTo>
                    <a:cubicBezTo>
                      <a:pt x="1777609" y="1765923"/>
                      <a:pt x="1775192" y="1771758"/>
                      <a:pt x="1770890" y="1776060"/>
                    </a:cubicBezTo>
                    <a:cubicBezTo>
                      <a:pt x="1766587" y="1780362"/>
                      <a:pt x="1760752" y="1782780"/>
                      <a:pt x="1754668" y="1782780"/>
                    </a:cubicBezTo>
                    <a:lnTo>
                      <a:pt x="22941" y="1782780"/>
                    </a:lnTo>
                    <a:cubicBezTo>
                      <a:pt x="16857" y="1782780"/>
                      <a:pt x="11022" y="1780362"/>
                      <a:pt x="6719" y="1776060"/>
                    </a:cubicBezTo>
                    <a:cubicBezTo>
                      <a:pt x="2417" y="1771758"/>
                      <a:pt x="0" y="1765923"/>
                      <a:pt x="0" y="1759838"/>
                    </a:cubicBezTo>
                    <a:lnTo>
                      <a:pt x="0" y="22941"/>
                    </a:lnTo>
                    <a:cubicBezTo>
                      <a:pt x="0" y="10271"/>
                      <a:pt x="10271" y="0"/>
                      <a:pt x="22941" y="0"/>
                    </a:cubicBezTo>
                    <a:close/>
                  </a:path>
                </a:pathLst>
              </a:custGeom>
              <a:solidFill>
                <a:srgbClr val="04001E"/>
              </a:solidFill>
              <a:ln w="38100" cap="sq">
                <a:solidFill>
                  <a:srgbClr val="E5E1DA"/>
                </a:solidFill>
                <a:prstDash val="solid"/>
                <a:miter/>
              </a:ln>
            </p:spPr>
          </p:sp>
          <p:sp>
            <p:nvSpPr>
              <p:cNvPr name="TextBox 8" id="8"/>
              <p:cNvSpPr txBox="true"/>
              <p:nvPr/>
            </p:nvSpPr>
            <p:spPr>
              <a:xfrm>
                <a:off x="0" y="-38100"/>
                <a:ext cx="1777609" cy="182088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639966" y="1115685"/>
              <a:ext cx="7461309" cy="6052820"/>
            </a:xfrm>
            <a:prstGeom prst="rect">
              <a:avLst/>
            </a:prstGeom>
          </p:spPr>
          <p:txBody>
            <a:bodyPr anchor="t" rtlCol="false" tIns="0" lIns="0" bIns="0" rIns="0">
              <a:spAutoFit/>
            </a:bodyPr>
            <a:lstStyle/>
            <a:p>
              <a:pPr algn="l">
                <a:lnSpc>
                  <a:spcPts val="8730"/>
                </a:lnSpc>
              </a:pPr>
              <a:r>
                <a:rPr lang="en-US" sz="9000">
                  <a:solidFill>
                    <a:srgbClr val="F4F4ED"/>
                  </a:solidFill>
                  <a:latin typeface="Archivo Black"/>
                  <a:ea typeface="Archivo Black"/>
                  <a:cs typeface="Archivo Black"/>
                  <a:sym typeface="Archivo Black"/>
                </a:rPr>
                <a:t>What does the user want?</a:t>
              </a:r>
            </a:p>
          </p:txBody>
        </p:sp>
        <p:sp>
          <p:nvSpPr>
            <p:cNvPr name="TextBox 10" id="10"/>
            <p:cNvSpPr txBox="true"/>
            <p:nvPr/>
          </p:nvSpPr>
          <p:spPr>
            <a:xfrm rot="0">
              <a:off x="723315" y="7655415"/>
              <a:ext cx="6744584" cy="445135"/>
            </a:xfrm>
            <a:prstGeom prst="rect">
              <a:avLst/>
            </a:prstGeom>
          </p:spPr>
          <p:txBody>
            <a:bodyPr anchor="t" rtlCol="false" tIns="0" lIns="0" bIns="0" rIns="0">
              <a:spAutoFit/>
            </a:bodyPr>
            <a:lstStyle/>
            <a:p>
              <a:pPr algn="l" marL="0" indent="0" lvl="0">
                <a:lnSpc>
                  <a:spcPts val="2834"/>
                </a:lnSpc>
                <a:spcBef>
                  <a:spcPct val="0"/>
                </a:spcBef>
              </a:pPr>
            </a:p>
          </p:txBody>
        </p:sp>
      </p:grpSp>
      <p:sp>
        <p:nvSpPr>
          <p:cNvPr name="AutoShape 11" id="11"/>
          <p:cNvSpPr/>
          <p:nvPr/>
        </p:nvSpPr>
        <p:spPr>
          <a:xfrm flipV="true">
            <a:off x="8482550" y="-2607264"/>
            <a:ext cx="0" cy="15773061"/>
          </a:xfrm>
          <a:prstGeom prst="line">
            <a:avLst/>
          </a:prstGeom>
          <a:ln cap="flat" w="19050">
            <a:solidFill>
              <a:srgbClr val="F4F4ED"/>
            </a:solidFill>
            <a:prstDash val="solid"/>
            <a:headEnd type="none" len="sm" w="sm"/>
            <a:tailEnd type="none" len="sm" w="sm"/>
          </a:ln>
        </p:spPr>
      </p:sp>
      <p:grpSp>
        <p:nvGrpSpPr>
          <p:cNvPr name="Group 12" id="12"/>
          <p:cNvGrpSpPr/>
          <p:nvPr/>
        </p:nvGrpSpPr>
        <p:grpSpPr>
          <a:xfrm rot="-5400000">
            <a:off x="8285183" y="7065390"/>
            <a:ext cx="394734" cy="718264"/>
            <a:chOff x="0" y="0"/>
            <a:chExt cx="812800" cy="1478982"/>
          </a:xfrm>
        </p:grpSpPr>
        <p:sp>
          <p:nvSpPr>
            <p:cNvPr name="Freeform 13" id="13"/>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4" id="14"/>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5" id="15"/>
          <p:cNvGrpSpPr/>
          <p:nvPr/>
        </p:nvGrpSpPr>
        <p:grpSpPr>
          <a:xfrm rot="-5400000">
            <a:off x="8285183" y="4279917"/>
            <a:ext cx="394734" cy="718264"/>
            <a:chOff x="0" y="0"/>
            <a:chExt cx="812800" cy="1478982"/>
          </a:xfrm>
        </p:grpSpPr>
        <p:sp>
          <p:nvSpPr>
            <p:cNvPr name="Freeform 16" id="16"/>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7" id="17"/>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8" id="18"/>
          <p:cNvGrpSpPr/>
          <p:nvPr/>
        </p:nvGrpSpPr>
        <p:grpSpPr>
          <a:xfrm rot="-5400000">
            <a:off x="8285183" y="1379587"/>
            <a:ext cx="394734" cy="718264"/>
            <a:chOff x="0" y="0"/>
            <a:chExt cx="812800" cy="1478982"/>
          </a:xfrm>
        </p:grpSpPr>
        <p:sp>
          <p:nvSpPr>
            <p:cNvPr name="Freeform 19" id="19"/>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20" id="20"/>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4255355" y="462151"/>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4" id="4"/>
          <p:cNvSpPr/>
          <p:nvPr/>
        </p:nvSpPr>
        <p:spPr>
          <a:xfrm flipH="false" flipV="false" rot="0">
            <a:off x="16362880" y="8130249"/>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028700" y="1470089"/>
            <a:ext cx="6749359" cy="6768991"/>
            <a:chOff x="0" y="0"/>
            <a:chExt cx="8999145" cy="9025321"/>
          </a:xfrm>
        </p:grpSpPr>
        <p:grpSp>
          <p:nvGrpSpPr>
            <p:cNvPr name="Group 6" id="6"/>
            <p:cNvGrpSpPr/>
            <p:nvPr/>
          </p:nvGrpSpPr>
          <p:grpSpPr>
            <a:xfrm rot="0">
              <a:off x="0" y="0"/>
              <a:ext cx="8999145" cy="9025321"/>
              <a:chOff x="0" y="0"/>
              <a:chExt cx="1777609" cy="1782780"/>
            </a:xfrm>
          </p:grpSpPr>
          <p:sp>
            <p:nvSpPr>
              <p:cNvPr name="Freeform 7" id="7"/>
              <p:cNvSpPr/>
              <p:nvPr/>
            </p:nvSpPr>
            <p:spPr>
              <a:xfrm flipH="false" flipV="false" rot="0">
                <a:off x="0" y="0"/>
                <a:ext cx="1777609" cy="1782780"/>
              </a:xfrm>
              <a:custGeom>
                <a:avLst/>
                <a:gdLst/>
                <a:ahLst/>
                <a:cxnLst/>
                <a:rect r="r" b="b" t="t" l="l"/>
                <a:pathLst>
                  <a:path h="1782780" w="1777609">
                    <a:moveTo>
                      <a:pt x="22941" y="0"/>
                    </a:moveTo>
                    <a:lnTo>
                      <a:pt x="1754668" y="0"/>
                    </a:lnTo>
                    <a:cubicBezTo>
                      <a:pt x="1767338" y="0"/>
                      <a:pt x="1777609" y="10271"/>
                      <a:pt x="1777609" y="22941"/>
                    </a:cubicBezTo>
                    <a:lnTo>
                      <a:pt x="1777609" y="1759838"/>
                    </a:lnTo>
                    <a:cubicBezTo>
                      <a:pt x="1777609" y="1765923"/>
                      <a:pt x="1775192" y="1771758"/>
                      <a:pt x="1770890" y="1776060"/>
                    </a:cubicBezTo>
                    <a:cubicBezTo>
                      <a:pt x="1766587" y="1780362"/>
                      <a:pt x="1760752" y="1782780"/>
                      <a:pt x="1754668" y="1782780"/>
                    </a:cubicBezTo>
                    <a:lnTo>
                      <a:pt x="22941" y="1782780"/>
                    </a:lnTo>
                    <a:cubicBezTo>
                      <a:pt x="16857" y="1782780"/>
                      <a:pt x="11022" y="1780362"/>
                      <a:pt x="6719" y="1776060"/>
                    </a:cubicBezTo>
                    <a:cubicBezTo>
                      <a:pt x="2417" y="1771758"/>
                      <a:pt x="0" y="1765923"/>
                      <a:pt x="0" y="1759838"/>
                    </a:cubicBezTo>
                    <a:lnTo>
                      <a:pt x="0" y="22941"/>
                    </a:lnTo>
                    <a:cubicBezTo>
                      <a:pt x="0" y="10271"/>
                      <a:pt x="10271" y="0"/>
                      <a:pt x="22941" y="0"/>
                    </a:cubicBezTo>
                    <a:close/>
                  </a:path>
                </a:pathLst>
              </a:custGeom>
              <a:solidFill>
                <a:srgbClr val="04001E"/>
              </a:solidFill>
              <a:ln w="38100" cap="sq">
                <a:solidFill>
                  <a:srgbClr val="E5E1DA"/>
                </a:solidFill>
                <a:prstDash val="solid"/>
                <a:miter/>
              </a:ln>
            </p:spPr>
          </p:sp>
          <p:sp>
            <p:nvSpPr>
              <p:cNvPr name="TextBox 8" id="8"/>
              <p:cNvSpPr txBox="true"/>
              <p:nvPr/>
            </p:nvSpPr>
            <p:spPr>
              <a:xfrm>
                <a:off x="0" y="-38100"/>
                <a:ext cx="1777609" cy="182088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639966" y="1115685"/>
              <a:ext cx="7461309" cy="6052820"/>
            </a:xfrm>
            <a:prstGeom prst="rect">
              <a:avLst/>
            </a:prstGeom>
          </p:spPr>
          <p:txBody>
            <a:bodyPr anchor="t" rtlCol="false" tIns="0" lIns="0" bIns="0" rIns="0">
              <a:spAutoFit/>
            </a:bodyPr>
            <a:lstStyle/>
            <a:p>
              <a:pPr algn="l">
                <a:lnSpc>
                  <a:spcPts val="8730"/>
                </a:lnSpc>
              </a:pPr>
              <a:r>
                <a:rPr lang="en-US" sz="9000">
                  <a:solidFill>
                    <a:srgbClr val="F4F4ED"/>
                  </a:solidFill>
                  <a:latin typeface="Archivo Black"/>
                  <a:ea typeface="Archivo Black"/>
                  <a:cs typeface="Archivo Black"/>
                  <a:sym typeface="Archivo Black"/>
                </a:rPr>
                <a:t>What does the user want?</a:t>
              </a:r>
            </a:p>
          </p:txBody>
        </p:sp>
        <p:sp>
          <p:nvSpPr>
            <p:cNvPr name="TextBox 10" id="10"/>
            <p:cNvSpPr txBox="true"/>
            <p:nvPr/>
          </p:nvSpPr>
          <p:spPr>
            <a:xfrm rot="0">
              <a:off x="723315" y="7655415"/>
              <a:ext cx="6744584" cy="445135"/>
            </a:xfrm>
            <a:prstGeom prst="rect">
              <a:avLst/>
            </a:prstGeom>
          </p:spPr>
          <p:txBody>
            <a:bodyPr anchor="t" rtlCol="false" tIns="0" lIns="0" bIns="0" rIns="0">
              <a:spAutoFit/>
            </a:bodyPr>
            <a:lstStyle/>
            <a:p>
              <a:pPr algn="l" marL="0" indent="0" lvl="0">
                <a:lnSpc>
                  <a:spcPts val="2834"/>
                </a:lnSpc>
                <a:spcBef>
                  <a:spcPct val="0"/>
                </a:spcBef>
              </a:pPr>
            </a:p>
          </p:txBody>
        </p:sp>
      </p:grpSp>
      <p:sp>
        <p:nvSpPr>
          <p:cNvPr name="AutoShape 11" id="11"/>
          <p:cNvSpPr/>
          <p:nvPr/>
        </p:nvSpPr>
        <p:spPr>
          <a:xfrm flipV="true">
            <a:off x="8482550" y="-2607264"/>
            <a:ext cx="0" cy="15773061"/>
          </a:xfrm>
          <a:prstGeom prst="line">
            <a:avLst/>
          </a:prstGeom>
          <a:ln cap="flat" w="19050">
            <a:solidFill>
              <a:srgbClr val="F4F4ED"/>
            </a:solidFill>
            <a:prstDash val="solid"/>
            <a:headEnd type="none" len="sm" w="sm"/>
            <a:tailEnd type="none" len="sm" w="sm"/>
          </a:ln>
        </p:spPr>
      </p:sp>
      <p:grpSp>
        <p:nvGrpSpPr>
          <p:cNvPr name="Group 12" id="12"/>
          <p:cNvGrpSpPr/>
          <p:nvPr/>
        </p:nvGrpSpPr>
        <p:grpSpPr>
          <a:xfrm rot="-5400000">
            <a:off x="8285183" y="7065390"/>
            <a:ext cx="394734" cy="718264"/>
            <a:chOff x="0" y="0"/>
            <a:chExt cx="812800" cy="1478982"/>
          </a:xfrm>
        </p:grpSpPr>
        <p:sp>
          <p:nvSpPr>
            <p:cNvPr name="Freeform 13" id="13"/>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4" id="14"/>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5" id="15"/>
          <p:cNvGrpSpPr/>
          <p:nvPr/>
        </p:nvGrpSpPr>
        <p:grpSpPr>
          <a:xfrm rot="-5400000">
            <a:off x="8285183" y="4279917"/>
            <a:ext cx="394734" cy="718264"/>
            <a:chOff x="0" y="0"/>
            <a:chExt cx="812800" cy="1478982"/>
          </a:xfrm>
        </p:grpSpPr>
        <p:sp>
          <p:nvSpPr>
            <p:cNvPr name="Freeform 16" id="16"/>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7" id="17"/>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8" id="18"/>
          <p:cNvGrpSpPr/>
          <p:nvPr/>
        </p:nvGrpSpPr>
        <p:grpSpPr>
          <a:xfrm rot="-5400000">
            <a:off x="8285183" y="1379587"/>
            <a:ext cx="394734" cy="718264"/>
            <a:chOff x="0" y="0"/>
            <a:chExt cx="812800" cy="1478982"/>
          </a:xfrm>
        </p:grpSpPr>
        <p:sp>
          <p:nvSpPr>
            <p:cNvPr name="Freeform 19" id="19"/>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20" id="20"/>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21" id="21"/>
          <p:cNvGrpSpPr/>
          <p:nvPr/>
        </p:nvGrpSpPr>
        <p:grpSpPr>
          <a:xfrm rot="0">
            <a:off x="9321397" y="1095257"/>
            <a:ext cx="8216916" cy="2561528"/>
            <a:chOff x="0" y="0"/>
            <a:chExt cx="2750680" cy="857492"/>
          </a:xfrm>
        </p:grpSpPr>
        <p:sp>
          <p:nvSpPr>
            <p:cNvPr name="Freeform 22" id="22"/>
            <p:cNvSpPr/>
            <p:nvPr/>
          </p:nvSpPr>
          <p:spPr>
            <a:xfrm flipH="false" flipV="false" rot="0">
              <a:off x="0" y="0"/>
              <a:ext cx="2750680" cy="857492"/>
            </a:xfrm>
            <a:custGeom>
              <a:avLst/>
              <a:gdLst/>
              <a:ahLst/>
              <a:cxnLst/>
              <a:rect r="r" b="b" t="t" l="l"/>
              <a:pathLst>
                <a:path h="857492" w="2750680">
                  <a:moveTo>
                    <a:pt x="18844" y="0"/>
                  </a:moveTo>
                  <a:lnTo>
                    <a:pt x="2731836" y="0"/>
                  </a:lnTo>
                  <a:cubicBezTo>
                    <a:pt x="2736834" y="0"/>
                    <a:pt x="2741627" y="1985"/>
                    <a:pt x="2745161" y="5519"/>
                  </a:cubicBezTo>
                  <a:cubicBezTo>
                    <a:pt x="2748695" y="9053"/>
                    <a:pt x="2750680" y="13846"/>
                    <a:pt x="2750680" y="18844"/>
                  </a:cubicBezTo>
                  <a:lnTo>
                    <a:pt x="2750680" y="838649"/>
                  </a:lnTo>
                  <a:cubicBezTo>
                    <a:pt x="2750680" y="843646"/>
                    <a:pt x="2748695" y="848439"/>
                    <a:pt x="2745161" y="851973"/>
                  </a:cubicBezTo>
                  <a:cubicBezTo>
                    <a:pt x="2741627" y="855507"/>
                    <a:pt x="2736834" y="857492"/>
                    <a:pt x="2731836" y="857492"/>
                  </a:cubicBezTo>
                  <a:lnTo>
                    <a:pt x="18844" y="857492"/>
                  </a:lnTo>
                  <a:cubicBezTo>
                    <a:pt x="13846" y="857492"/>
                    <a:pt x="9053" y="855507"/>
                    <a:pt x="5519" y="851973"/>
                  </a:cubicBezTo>
                  <a:cubicBezTo>
                    <a:pt x="1985" y="848439"/>
                    <a:pt x="0" y="843646"/>
                    <a:pt x="0" y="838649"/>
                  </a:cubicBezTo>
                  <a:lnTo>
                    <a:pt x="0" y="18844"/>
                  </a:lnTo>
                  <a:cubicBezTo>
                    <a:pt x="0" y="13846"/>
                    <a:pt x="1985" y="9053"/>
                    <a:pt x="5519" y="5519"/>
                  </a:cubicBezTo>
                  <a:cubicBezTo>
                    <a:pt x="9053" y="1985"/>
                    <a:pt x="13846" y="0"/>
                    <a:pt x="18844" y="0"/>
                  </a:cubicBezTo>
                  <a:close/>
                </a:path>
              </a:pathLst>
            </a:custGeom>
            <a:solidFill>
              <a:srgbClr val="04001E"/>
            </a:solidFill>
            <a:ln w="38100" cap="sq">
              <a:solidFill>
                <a:srgbClr val="E5E1DA"/>
              </a:solidFill>
              <a:prstDash val="solid"/>
              <a:miter/>
            </a:ln>
          </p:spPr>
        </p:sp>
        <p:sp>
          <p:nvSpPr>
            <p:cNvPr name="TextBox 23" id="23"/>
            <p:cNvSpPr txBox="true"/>
            <p:nvPr/>
          </p:nvSpPr>
          <p:spPr>
            <a:xfrm>
              <a:off x="0" y="-38100"/>
              <a:ext cx="2750680" cy="89559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4" id="24"/>
          <p:cNvSpPr txBox="true"/>
          <p:nvPr/>
        </p:nvSpPr>
        <p:spPr>
          <a:xfrm rot="0">
            <a:off x="9537007" y="1408933"/>
            <a:ext cx="7722293" cy="1820868"/>
          </a:xfrm>
          <a:prstGeom prst="rect">
            <a:avLst/>
          </a:prstGeom>
        </p:spPr>
        <p:txBody>
          <a:bodyPr anchor="t" rtlCol="false" tIns="0" lIns="0" bIns="0" rIns="0">
            <a:spAutoFit/>
          </a:bodyPr>
          <a:lstStyle/>
          <a:p>
            <a:pPr algn="ctr" marL="0" indent="0" lvl="0">
              <a:lnSpc>
                <a:spcPts val="3937"/>
              </a:lnSpc>
              <a:spcBef>
                <a:spcPct val="0"/>
              </a:spcBef>
            </a:pPr>
            <a:r>
              <a:rPr lang="en-US" b="true" sz="2916" spc="46">
                <a:solidFill>
                  <a:srgbClr val="FFFFFF"/>
                </a:solidFill>
                <a:latin typeface="Red Hat Display Bold"/>
                <a:ea typeface="Red Hat Display Bold"/>
                <a:cs typeface="Red Hat Display Bold"/>
                <a:sym typeface="Red Hat Display Bold"/>
              </a:rPr>
              <a:t>H</a:t>
            </a:r>
            <a:r>
              <a:rPr lang="en-US" b="true" sz="2916" spc="46" u="none">
                <a:solidFill>
                  <a:srgbClr val="FFFFFF"/>
                </a:solidFill>
                <a:latin typeface="Red Hat Display Bold"/>
                <a:ea typeface="Red Hat Display Bold"/>
                <a:cs typeface="Red Hat Display Bold"/>
                <a:sym typeface="Red Hat Display Bold"/>
              </a:rPr>
              <a:t>igh Relevance &amp; Robustness:</a:t>
            </a:r>
          </a:p>
          <a:p>
            <a:pPr algn="ctr" marL="0" indent="0" lvl="0">
              <a:lnSpc>
                <a:spcPts val="2722"/>
              </a:lnSpc>
              <a:spcBef>
                <a:spcPct val="0"/>
              </a:spcBef>
            </a:pPr>
          </a:p>
          <a:p>
            <a:pPr algn="just" marL="0" indent="0" lvl="0">
              <a:lnSpc>
                <a:spcPts val="3937"/>
              </a:lnSpc>
              <a:spcBef>
                <a:spcPct val="0"/>
              </a:spcBef>
            </a:pPr>
            <a:r>
              <a:rPr lang="en-US" sz="2916" spc="46" u="none">
                <a:solidFill>
                  <a:srgbClr val="FFFFFF"/>
                </a:solidFill>
                <a:latin typeface="Red Hat Display"/>
                <a:ea typeface="Red Hat Display"/>
                <a:cs typeface="Red Hat Display"/>
                <a:sym typeface="Red Hat Display"/>
              </a:rPr>
              <a:t>Delivers accurate and context-aware responses across varied queries and formats.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4255355" y="462151"/>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4" id="4"/>
          <p:cNvSpPr/>
          <p:nvPr/>
        </p:nvSpPr>
        <p:spPr>
          <a:xfrm flipH="false" flipV="false" rot="0">
            <a:off x="16362880" y="8130249"/>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028700" y="1470089"/>
            <a:ext cx="6749359" cy="6768991"/>
            <a:chOff x="0" y="0"/>
            <a:chExt cx="8999145" cy="9025321"/>
          </a:xfrm>
        </p:grpSpPr>
        <p:grpSp>
          <p:nvGrpSpPr>
            <p:cNvPr name="Group 6" id="6"/>
            <p:cNvGrpSpPr/>
            <p:nvPr/>
          </p:nvGrpSpPr>
          <p:grpSpPr>
            <a:xfrm rot="0">
              <a:off x="0" y="0"/>
              <a:ext cx="8999145" cy="9025321"/>
              <a:chOff x="0" y="0"/>
              <a:chExt cx="1777609" cy="1782780"/>
            </a:xfrm>
          </p:grpSpPr>
          <p:sp>
            <p:nvSpPr>
              <p:cNvPr name="Freeform 7" id="7"/>
              <p:cNvSpPr/>
              <p:nvPr/>
            </p:nvSpPr>
            <p:spPr>
              <a:xfrm flipH="false" flipV="false" rot="0">
                <a:off x="0" y="0"/>
                <a:ext cx="1777609" cy="1782780"/>
              </a:xfrm>
              <a:custGeom>
                <a:avLst/>
                <a:gdLst/>
                <a:ahLst/>
                <a:cxnLst/>
                <a:rect r="r" b="b" t="t" l="l"/>
                <a:pathLst>
                  <a:path h="1782780" w="1777609">
                    <a:moveTo>
                      <a:pt x="22941" y="0"/>
                    </a:moveTo>
                    <a:lnTo>
                      <a:pt x="1754668" y="0"/>
                    </a:lnTo>
                    <a:cubicBezTo>
                      <a:pt x="1767338" y="0"/>
                      <a:pt x="1777609" y="10271"/>
                      <a:pt x="1777609" y="22941"/>
                    </a:cubicBezTo>
                    <a:lnTo>
                      <a:pt x="1777609" y="1759838"/>
                    </a:lnTo>
                    <a:cubicBezTo>
                      <a:pt x="1777609" y="1765923"/>
                      <a:pt x="1775192" y="1771758"/>
                      <a:pt x="1770890" y="1776060"/>
                    </a:cubicBezTo>
                    <a:cubicBezTo>
                      <a:pt x="1766587" y="1780362"/>
                      <a:pt x="1760752" y="1782780"/>
                      <a:pt x="1754668" y="1782780"/>
                    </a:cubicBezTo>
                    <a:lnTo>
                      <a:pt x="22941" y="1782780"/>
                    </a:lnTo>
                    <a:cubicBezTo>
                      <a:pt x="16857" y="1782780"/>
                      <a:pt x="11022" y="1780362"/>
                      <a:pt x="6719" y="1776060"/>
                    </a:cubicBezTo>
                    <a:cubicBezTo>
                      <a:pt x="2417" y="1771758"/>
                      <a:pt x="0" y="1765923"/>
                      <a:pt x="0" y="1759838"/>
                    </a:cubicBezTo>
                    <a:lnTo>
                      <a:pt x="0" y="22941"/>
                    </a:lnTo>
                    <a:cubicBezTo>
                      <a:pt x="0" y="10271"/>
                      <a:pt x="10271" y="0"/>
                      <a:pt x="22941" y="0"/>
                    </a:cubicBezTo>
                    <a:close/>
                  </a:path>
                </a:pathLst>
              </a:custGeom>
              <a:solidFill>
                <a:srgbClr val="04001E"/>
              </a:solidFill>
              <a:ln w="38100" cap="sq">
                <a:solidFill>
                  <a:srgbClr val="E5E1DA"/>
                </a:solidFill>
                <a:prstDash val="solid"/>
                <a:miter/>
              </a:ln>
            </p:spPr>
          </p:sp>
          <p:sp>
            <p:nvSpPr>
              <p:cNvPr name="TextBox 8" id="8"/>
              <p:cNvSpPr txBox="true"/>
              <p:nvPr/>
            </p:nvSpPr>
            <p:spPr>
              <a:xfrm>
                <a:off x="0" y="-38100"/>
                <a:ext cx="1777609" cy="182088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639966" y="1115685"/>
              <a:ext cx="7461309" cy="6052820"/>
            </a:xfrm>
            <a:prstGeom prst="rect">
              <a:avLst/>
            </a:prstGeom>
          </p:spPr>
          <p:txBody>
            <a:bodyPr anchor="t" rtlCol="false" tIns="0" lIns="0" bIns="0" rIns="0">
              <a:spAutoFit/>
            </a:bodyPr>
            <a:lstStyle/>
            <a:p>
              <a:pPr algn="l">
                <a:lnSpc>
                  <a:spcPts val="8730"/>
                </a:lnSpc>
              </a:pPr>
              <a:r>
                <a:rPr lang="en-US" sz="9000">
                  <a:solidFill>
                    <a:srgbClr val="F4F4ED"/>
                  </a:solidFill>
                  <a:latin typeface="Archivo Black"/>
                  <a:ea typeface="Archivo Black"/>
                  <a:cs typeface="Archivo Black"/>
                  <a:sym typeface="Archivo Black"/>
                </a:rPr>
                <a:t>What does the user want?</a:t>
              </a:r>
            </a:p>
          </p:txBody>
        </p:sp>
        <p:sp>
          <p:nvSpPr>
            <p:cNvPr name="TextBox 10" id="10"/>
            <p:cNvSpPr txBox="true"/>
            <p:nvPr/>
          </p:nvSpPr>
          <p:spPr>
            <a:xfrm rot="0">
              <a:off x="723315" y="7655415"/>
              <a:ext cx="6744584" cy="445135"/>
            </a:xfrm>
            <a:prstGeom prst="rect">
              <a:avLst/>
            </a:prstGeom>
          </p:spPr>
          <p:txBody>
            <a:bodyPr anchor="t" rtlCol="false" tIns="0" lIns="0" bIns="0" rIns="0">
              <a:spAutoFit/>
            </a:bodyPr>
            <a:lstStyle/>
            <a:p>
              <a:pPr algn="l" marL="0" indent="0" lvl="0">
                <a:lnSpc>
                  <a:spcPts val="2834"/>
                </a:lnSpc>
                <a:spcBef>
                  <a:spcPct val="0"/>
                </a:spcBef>
              </a:pPr>
            </a:p>
          </p:txBody>
        </p:sp>
      </p:grpSp>
      <p:sp>
        <p:nvSpPr>
          <p:cNvPr name="AutoShape 11" id="11"/>
          <p:cNvSpPr/>
          <p:nvPr/>
        </p:nvSpPr>
        <p:spPr>
          <a:xfrm flipV="true">
            <a:off x="8482550" y="-2607264"/>
            <a:ext cx="0" cy="15773061"/>
          </a:xfrm>
          <a:prstGeom prst="line">
            <a:avLst/>
          </a:prstGeom>
          <a:ln cap="flat" w="19050">
            <a:solidFill>
              <a:srgbClr val="F4F4ED"/>
            </a:solidFill>
            <a:prstDash val="solid"/>
            <a:headEnd type="none" len="sm" w="sm"/>
            <a:tailEnd type="none" len="sm" w="sm"/>
          </a:ln>
        </p:spPr>
      </p:sp>
      <p:grpSp>
        <p:nvGrpSpPr>
          <p:cNvPr name="Group 12" id="12"/>
          <p:cNvGrpSpPr/>
          <p:nvPr/>
        </p:nvGrpSpPr>
        <p:grpSpPr>
          <a:xfrm rot="-5400000">
            <a:off x="8285183" y="7065390"/>
            <a:ext cx="394734" cy="718264"/>
            <a:chOff x="0" y="0"/>
            <a:chExt cx="812800" cy="1478982"/>
          </a:xfrm>
        </p:grpSpPr>
        <p:sp>
          <p:nvSpPr>
            <p:cNvPr name="Freeform 13" id="13"/>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4" id="14"/>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5" id="15"/>
          <p:cNvGrpSpPr/>
          <p:nvPr/>
        </p:nvGrpSpPr>
        <p:grpSpPr>
          <a:xfrm rot="-5400000">
            <a:off x="8285183" y="4279917"/>
            <a:ext cx="394734" cy="718264"/>
            <a:chOff x="0" y="0"/>
            <a:chExt cx="812800" cy="1478982"/>
          </a:xfrm>
        </p:grpSpPr>
        <p:sp>
          <p:nvSpPr>
            <p:cNvPr name="Freeform 16" id="16"/>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7" id="17"/>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8" id="18"/>
          <p:cNvGrpSpPr/>
          <p:nvPr/>
        </p:nvGrpSpPr>
        <p:grpSpPr>
          <a:xfrm rot="-5400000">
            <a:off x="8285183" y="1379587"/>
            <a:ext cx="394734" cy="718264"/>
            <a:chOff x="0" y="0"/>
            <a:chExt cx="812800" cy="1478982"/>
          </a:xfrm>
        </p:grpSpPr>
        <p:sp>
          <p:nvSpPr>
            <p:cNvPr name="Freeform 19" id="19"/>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20" id="20"/>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21" id="21"/>
          <p:cNvGrpSpPr/>
          <p:nvPr/>
        </p:nvGrpSpPr>
        <p:grpSpPr>
          <a:xfrm rot="0">
            <a:off x="9321397" y="1095257"/>
            <a:ext cx="8216916" cy="2561528"/>
            <a:chOff x="0" y="0"/>
            <a:chExt cx="2750680" cy="857492"/>
          </a:xfrm>
        </p:grpSpPr>
        <p:sp>
          <p:nvSpPr>
            <p:cNvPr name="Freeform 22" id="22"/>
            <p:cNvSpPr/>
            <p:nvPr/>
          </p:nvSpPr>
          <p:spPr>
            <a:xfrm flipH="false" flipV="false" rot="0">
              <a:off x="0" y="0"/>
              <a:ext cx="2750680" cy="857492"/>
            </a:xfrm>
            <a:custGeom>
              <a:avLst/>
              <a:gdLst/>
              <a:ahLst/>
              <a:cxnLst/>
              <a:rect r="r" b="b" t="t" l="l"/>
              <a:pathLst>
                <a:path h="857492" w="2750680">
                  <a:moveTo>
                    <a:pt x="18844" y="0"/>
                  </a:moveTo>
                  <a:lnTo>
                    <a:pt x="2731836" y="0"/>
                  </a:lnTo>
                  <a:cubicBezTo>
                    <a:pt x="2736834" y="0"/>
                    <a:pt x="2741627" y="1985"/>
                    <a:pt x="2745161" y="5519"/>
                  </a:cubicBezTo>
                  <a:cubicBezTo>
                    <a:pt x="2748695" y="9053"/>
                    <a:pt x="2750680" y="13846"/>
                    <a:pt x="2750680" y="18844"/>
                  </a:cubicBezTo>
                  <a:lnTo>
                    <a:pt x="2750680" y="838649"/>
                  </a:lnTo>
                  <a:cubicBezTo>
                    <a:pt x="2750680" y="843646"/>
                    <a:pt x="2748695" y="848439"/>
                    <a:pt x="2745161" y="851973"/>
                  </a:cubicBezTo>
                  <a:cubicBezTo>
                    <a:pt x="2741627" y="855507"/>
                    <a:pt x="2736834" y="857492"/>
                    <a:pt x="2731836" y="857492"/>
                  </a:cubicBezTo>
                  <a:lnTo>
                    <a:pt x="18844" y="857492"/>
                  </a:lnTo>
                  <a:cubicBezTo>
                    <a:pt x="13846" y="857492"/>
                    <a:pt x="9053" y="855507"/>
                    <a:pt x="5519" y="851973"/>
                  </a:cubicBezTo>
                  <a:cubicBezTo>
                    <a:pt x="1985" y="848439"/>
                    <a:pt x="0" y="843646"/>
                    <a:pt x="0" y="838649"/>
                  </a:cubicBezTo>
                  <a:lnTo>
                    <a:pt x="0" y="18844"/>
                  </a:lnTo>
                  <a:cubicBezTo>
                    <a:pt x="0" y="13846"/>
                    <a:pt x="1985" y="9053"/>
                    <a:pt x="5519" y="5519"/>
                  </a:cubicBezTo>
                  <a:cubicBezTo>
                    <a:pt x="9053" y="1985"/>
                    <a:pt x="13846" y="0"/>
                    <a:pt x="18844" y="0"/>
                  </a:cubicBezTo>
                  <a:close/>
                </a:path>
              </a:pathLst>
            </a:custGeom>
            <a:solidFill>
              <a:srgbClr val="04001E"/>
            </a:solidFill>
            <a:ln w="38100" cap="sq">
              <a:solidFill>
                <a:srgbClr val="E5E1DA"/>
              </a:solidFill>
              <a:prstDash val="solid"/>
              <a:miter/>
            </a:ln>
          </p:spPr>
        </p:sp>
        <p:sp>
          <p:nvSpPr>
            <p:cNvPr name="TextBox 23" id="23"/>
            <p:cNvSpPr txBox="true"/>
            <p:nvPr/>
          </p:nvSpPr>
          <p:spPr>
            <a:xfrm>
              <a:off x="0" y="-38100"/>
              <a:ext cx="2750680" cy="89559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4" id="24"/>
          <p:cNvSpPr txBox="true"/>
          <p:nvPr/>
        </p:nvSpPr>
        <p:spPr>
          <a:xfrm rot="0">
            <a:off x="9537007" y="1408933"/>
            <a:ext cx="7722293" cy="1820868"/>
          </a:xfrm>
          <a:prstGeom prst="rect">
            <a:avLst/>
          </a:prstGeom>
        </p:spPr>
        <p:txBody>
          <a:bodyPr anchor="t" rtlCol="false" tIns="0" lIns="0" bIns="0" rIns="0">
            <a:spAutoFit/>
          </a:bodyPr>
          <a:lstStyle/>
          <a:p>
            <a:pPr algn="ctr" marL="0" indent="0" lvl="0">
              <a:lnSpc>
                <a:spcPts val="3937"/>
              </a:lnSpc>
              <a:spcBef>
                <a:spcPct val="0"/>
              </a:spcBef>
            </a:pPr>
            <a:r>
              <a:rPr lang="en-US" b="true" sz="2916" spc="46">
                <a:solidFill>
                  <a:srgbClr val="FFFFFF"/>
                </a:solidFill>
                <a:latin typeface="Red Hat Display Bold"/>
                <a:ea typeface="Red Hat Display Bold"/>
                <a:cs typeface="Red Hat Display Bold"/>
                <a:sym typeface="Red Hat Display Bold"/>
              </a:rPr>
              <a:t>H</a:t>
            </a:r>
            <a:r>
              <a:rPr lang="en-US" b="true" sz="2916" spc="46" u="none">
                <a:solidFill>
                  <a:srgbClr val="FFFFFF"/>
                </a:solidFill>
                <a:latin typeface="Red Hat Display Bold"/>
                <a:ea typeface="Red Hat Display Bold"/>
                <a:cs typeface="Red Hat Display Bold"/>
                <a:sym typeface="Red Hat Display Bold"/>
              </a:rPr>
              <a:t>igh Relevance &amp; Robustness:</a:t>
            </a:r>
          </a:p>
          <a:p>
            <a:pPr algn="ctr" marL="0" indent="0" lvl="0">
              <a:lnSpc>
                <a:spcPts val="2722"/>
              </a:lnSpc>
              <a:spcBef>
                <a:spcPct val="0"/>
              </a:spcBef>
            </a:pPr>
          </a:p>
          <a:p>
            <a:pPr algn="just" marL="0" indent="0" lvl="0">
              <a:lnSpc>
                <a:spcPts val="3937"/>
              </a:lnSpc>
              <a:spcBef>
                <a:spcPct val="0"/>
              </a:spcBef>
            </a:pPr>
            <a:r>
              <a:rPr lang="en-US" sz="2916" spc="46" u="none">
                <a:solidFill>
                  <a:srgbClr val="FFFFFF"/>
                </a:solidFill>
                <a:latin typeface="Red Hat Display"/>
                <a:ea typeface="Red Hat Display"/>
                <a:cs typeface="Red Hat Display"/>
                <a:sym typeface="Red Hat Display"/>
              </a:rPr>
              <a:t>Delivers accurate and context-aware responses across varied queries and formats.</a:t>
            </a:r>
          </a:p>
        </p:txBody>
      </p:sp>
      <p:grpSp>
        <p:nvGrpSpPr>
          <p:cNvPr name="Group 25" id="25"/>
          <p:cNvGrpSpPr/>
          <p:nvPr/>
        </p:nvGrpSpPr>
        <p:grpSpPr>
          <a:xfrm rot="0">
            <a:off x="9321397" y="3862348"/>
            <a:ext cx="8216916" cy="2561528"/>
            <a:chOff x="0" y="0"/>
            <a:chExt cx="2750680" cy="857492"/>
          </a:xfrm>
        </p:grpSpPr>
        <p:sp>
          <p:nvSpPr>
            <p:cNvPr name="Freeform 26" id="26"/>
            <p:cNvSpPr/>
            <p:nvPr/>
          </p:nvSpPr>
          <p:spPr>
            <a:xfrm flipH="false" flipV="false" rot="0">
              <a:off x="0" y="0"/>
              <a:ext cx="2750680" cy="857492"/>
            </a:xfrm>
            <a:custGeom>
              <a:avLst/>
              <a:gdLst/>
              <a:ahLst/>
              <a:cxnLst/>
              <a:rect r="r" b="b" t="t" l="l"/>
              <a:pathLst>
                <a:path h="857492" w="2750680">
                  <a:moveTo>
                    <a:pt x="18844" y="0"/>
                  </a:moveTo>
                  <a:lnTo>
                    <a:pt x="2731836" y="0"/>
                  </a:lnTo>
                  <a:cubicBezTo>
                    <a:pt x="2736834" y="0"/>
                    <a:pt x="2741627" y="1985"/>
                    <a:pt x="2745161" y="5519"/>
                  </a:cubicBezTo>
                  <a:cubicBezTo>
                    <a:pt x="2748695" y="9053"/>
                    <a:pt x="2750680" y="13846"/>
                    <a:pt x="2750680" y="18844"/>
                  </a:cubicBezTo>
                  <a:lnTo>
                    <a:pt x="2750680" y="838649"/>
                  </a:lnTo>
                  <a:cubicBezTo>
                    <a:pt x="2750680" y="843646"/>
                    <a:pt x="2748695" y="848439"/>
                    <a:pt x="2745161" y="851973"/>
                  </a:cubicBezTo>
                  <a:cubicBezTo>
                    <a:pt x="2741627" y="855507"/>
                    <a:pt x="2736834" y="857492"/>
                    <a:pt x="2731836" y="857492"/>
                  </a:cubicBezTo>
                  <a:lnTo>
                    <a:pt x="18844" y="857492"/>
                  </a:lnTo>
                  <a:cubicBezTo>
                    <a:pt x="13846" y="857492"/>
                    <a:pt x="9053" y="855507"/>
                    <a:pt x="5519" y="851973"/>
                  </a:cubicBezTo>
                  <a:cubicBezTo>
                    <a:pt x="1985" y="848439"/>
                    <a:pt x="0" y="843646"/>
                    <a:pt x="0" y="838649"/>
                  </a:cubicBezTo>
                  <a:lnTo>
                    <a:pt x="0" y="18844"/>
                  </a:lnTo>
                  <a:cubicBezTo>
                    <a:pt x="0" y="13846"/>
                    <a:pt x="1985" y="9053"/>
                    <a:pt x="5519" y="5519"/>
                  </a:cubicBezTo>
                  <a:cubicBezTo>
                    <a:pt x="9053" y="1985"/>
                    <a:pt x="13846" y="0"/>
                    <a:pt x="18844" y="0"/>
                  </a:cubicBezTo>
                  <a:close/>
                </a:path>
              </a:pathLst>
            </a:custGeom>
            <a:solidFill>
              <a:srgbClr val="04001E"/>
            </a:solidFill>
            <a:ln w="38100" cap="sq">
              <a:solidFill>
                <a:srgbClr val="E5E1DA"/>
              </a:solidFill>
              <a:prstDash val="solid"/>
              <a:miter/>
            </a:ln>
          </p:spPr>
        </p:sp>
        <p:sp>
          <p:nvSpPr>
            <p:cNvPr name="TextBox 27" id="27"/>
            <p:cNvSpPr txBox="true"/>
            <p:nvPr/>
          </p:nvSpPr>
          <p:spPr>
            <a:xfrm>
              <a:off x="0" y="-38100"/>
              <a:ext cx="2750680" cy="89559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8" id="28"/>
          <p:cNvSpPr txBox="true"/>
          <p:nvPr/>
        </p:nvSpPr>
        <p:spPr>
          <a:xfrm rot="0">
            <a:off x="9537007" y="4170701"/>
            <a:ext cx="7722293" cy="1839691"/>
          </a:xfrm>
          <a:prstGeom prst="rect">
            <a:avLst/>
          </a:prstGeom>
        </p:spPr>
        <p:txBody>
          <a:bodyPr anchor="t" rtlCol="false" tIns="0" lIns="0" bIns="0" rIns="0">
            <a:spAutoFit/>
          </a:bodyPr>
          <a:lstStyle/>
          <a:p>
            <a:pPr algn="ctr" marL="0" indent="0" lvl="0">
              <a:lnSpc>
                <a:spcPts val="3953"/>
              </a:lnSpc>
              <a:spcBef>
                <a:spcPct val="0"/>
              </a:spcBef>
            </a:pPr>
            <a:r>
              <a:rPr lang="en-US" b="true" sz="2928" spc="46">
                <a:solidFill>
                  <a:srgbClr val="FFFFFF"/>
                </a:solidFill>
                <a:latin typeface="Red Hat Display Bold"/>
                <a:ea typeface="Red Hat Display Bold"/>
                <a:cs typeface="Red Hat Display Bold"/>
                <a:sym typeface="Red Hat Display Bold"/>
              </a:rPr>
              <a:t>R</a:t>
            </a:r>
            <a:r>
              <a:rPr lang="en-US" b="true" sz="2928" spc="46" u="none">
                <a:solidFill>
                  <a:srgbClr val="FFFFFF"/>
                </a:solidFill>
                <a:latin typeface="Red Hat Display Bold"/>
                <a:ea typeface="Red Hat Display Bold"/>
                <a:cs typeface="Red Hat Display Bold"/>
                <a:sym typeface="Red Hat Display Bold"/>
              </a:rPr>
              <a:t>eal-Time Data Awareness:</a:t>
            </a:r>
          </a:p>
          <a:p>
            <a:pPr algn="ctr" marL="0" indent="0" lvl="0">
              <a:lnSpc>
                <a:spcPts val="2873"/>
              </a:lnSpc>
              <a:spcBef>
                <a:spcPct val="0"/>
              </a:spcBef>
            </a:pPr>
          </a:p>
          <a:p>
            <a:pPr algn="just" marL="0" indent="0" lvl="0">
              <a:lnSpc>
                <a:spcPts val="3953"/>
              </a:lnSpc>
              <a:spcBef>
                <a:spcPct val="0"/>
              </a:spcBef>
            </a:pPr>
            <a:r>
              <a:rPr lang="en-US" sz="2928" spc="46" u="none">
                <a:solidFill>
                  <a:srgbClr val="FFFFFF"/>
                </a:solidFill>
                <a:latin typeface="Red Hat Display"/>
                <a:ea typeface="Red Hat Display"/>
                <a:cs typeface="Red Hat Display"/>
                <a:sym typeface="Red Hat Display"/>
              </a:rPr>
              <a:t>Continuously updated to reflect the most recent information and trends.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4255355" y="462151"/>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4" id="4"/>
          <p:cNvSpPr/>
          <p:nvPr/>
        </p:nvSpPr>
        <p:spPr>
          <a:xfrm flipH="false" flipV="false" rot="0">
            <a:off x="16362880" y="8130249"/>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028700" y="1470089"/>
            <a:ext cx="6749359" cy="6768991"/>
            <a:chOff x="0" y="0"/>
            <a:chExt cx="8999145" cy="9025321"/>
          </a:xfrm>
        </p:grpSpPr>
        <p:grpSp>
          <p:nvGrpSpPr>
            <p:cNvPr name="Group 6" id="6"/>
            <p:cNvGrpSpPr/>
            <p:nvPr/>
          </p:nvGrpSpPr>
          <p:grpSpPr>
            <a:xfrm rot="0">
              <a:off x="0" y="0"/>
              <a:ext cx="8999145" cy="9025321"/>
              <a:chOff x="0" y="0"/>
              <a:chExt cx="1777609" cy="1782780"/>
            </a:xfrm>
          </p:grpSpPr>
          <p:sp>
            <p:nvSpPr>
              <p:cNvPr name="Freeform 7" id="7"/>
              <p:cNvSpPr/>
              <p:nvPr/>
            </p:nvSpPr>
            <p:spPr>
              <a:xfrm flipH="false" flipV="false" rot="0">
                <a:off x="0" y="0"/>
                <a:ext cx="1777609" cy="1782780"/>
              </a:xfrm>
              <a:custGeom>
                <a:avLst/>
                <a:gdLst/>
                <a:ahLst/>
                <a:cxnLst/>
                <a:rect r="r" b="b" t="t" l="l"/>
                <a:pathLst>
                  <a:path h="1782780" w="1777609">
                    <a:moveTo>
                      <a:pt x="22941" y="0"/>
                    </a:moveTo>
                    <a:lnTo>
                      <a:pt x="1754668" y="0"/>
                    </a:lnTo>
                    <a:cubicBezTo>
                      <a:pt x="1767338" y="0"/>
                      <a:pt x="1777609" y="10271"/>
                      <a:pt x="1777609" y="22941"/>
                    </a:cubicBezTo>
                    <a:lnTo>
                      <a:pt x="1777609" y="1759838"/>
                    </a:lnTo>
                    <a:cubicBezTo>
                      <a:pt x="1777609" y="1765923"/>
                      <a:pt x="1775192" y="1771758"/>
                      <a:pt x="1770890" y="1776060"/>
                    </a:cubicBezTo>
                    <a:cubicBezTo>
                      <a:pt x="1766587" y="1780362"/>
                      <a:pt x="1760752" y="1782780"/>
                      <a:pt x="1754668" y="1782780"/>
                    </a:cubicBezTo>
                    <a:lnTo>
                      <a:pt x="22941" y="1782780"/>
                    </a:lnTo>
                    <a:cubicBezTo>
                      <a:pt x="16857" y="1782780"/>
                      <a:pt x="11022" y="1780362"/>
                      <a:pt x="6719" y="1776060"/>
                    </a:cubicBezTo>
                    <a:cubicBezTo>
                      <a:pt x="2417" y="1771758"/>
                      <a:pt x="0" y="1765923"/>
                      <a:pt x="0" y="1759838"/>
                    </a:cubicBezTo>
                    <a:lnTo>
                      <a:pt x="0" y="22941"/>
                    </a:lnTo>
                    <a:cubicBezTo>
                      <a:pt x="0" y="10271"/>
                      <a:pt x="10271" y="0"/>
                      <a:pt x="22941" y="0"/>
                    </a:cubicBezTo>
                    <a:close/>
                  </a:path>
                </a:pathLst>
              </a:custGeom>
              <a:solidFill>
                <a:srgbClr val="04001E"/>
              </a:solidFill>
              <a:ln w="38100" cap="sq">
                <a:solidFill>
                  <a:srgbClr val="E5E1DA"/>
                </a:solidFill>
                <a:prstDash val="solid"/>
                <a:miter/>
              </a:ln>
            </p:spPr>
          </p:sp>
          <p:sp>
            <p:nvSpPr>
              <p:cNvPr name="TextBox 8" id="8"/>
              <p:cNvSpPr txBox="true"/>
              <p:nvPr/>
            </p:nvSpPr>
            <p:spPr>
              <a:xfrm>
                <a:off x="0" y="-38100"/>
                <a:ext cx="1777609" cy="182088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639966" y="1115685"/>
              <a:ext cx="7461309" cy="6052820"/>
            </a:xfrm>
            <a:prstGeom prst="rect">
              <a:avLst/>
            </a:prstGeom>
          </p:spPr>
          <p:txBody>
            <a:bodyPr anchor="t" rtlCol="false" tIns="0" lIns="0" bIns="0" rIns="0">
              <a:spAutoFit/>
            </a:bodyPr>
            <a:lstStyle/>
            <a:p>
              <a:pPr algn="l">
                <a:lnSpc>
                  <a:spcPts val="8730"/>
                </a:lnSpc>
              </a:pPr>
              <a:r>
                <a:rPr lang="en-US" sz="9000">
                  <a:solidFill>
                    <a:srgbClr val="F4F4ED"/>
                  </a:solidFill>
                  <a:latin typeface="Archivo Black"/>
                  <a:ea typeface="Archivo Black"/>
                  <a:cs typeface="Archivo Black"/>
                  <a:sym typeface="Archivo Black"/>
                </a:rPr>
                <a:t>What does the user want?</a:t>
              </a:r>
            </a:p>
          </p:txBody>
        </p:sp>
        <p:sp>
          <p:nvSpPr>
            <p:cNvPr name="TextBox 10" id="10"/>
            <p:cNvSpPr txBox="true"/>
            <p:nvPr/>
          </p:nvSpPr>
          <p:spPr>
            <a:xfrm rot="0">
              <a:off x="723315" y="7655415"/>
              <a:ext cx="6744584" cy="445135"/>
            </a:xfrm>
            <a:prstGeom prst="rect">
              <a:avLst/>
            </a:prstGeom>
          </p:spPr>
          <p:txBody>
            <a:bodyPr anchor="t" rtlCol="false" tIns="0" lIns="0" bIns="0" rIns="0">
              <a:spAutoFit/>
            </a:bodyPr>
            <a:lstStyle/>
            <a:p>
              <a:pPr algn="l" marL="0" indent="0" lvl="0">
                <a:lnSpc>
                  <a:spcPts val="2834"/>
                </a:lnSpc>
                <a:spcBef>
                  <a:spcPct val="0"/>
                </a:spcBef>
              </a:pPr>
            </a:p>
          </p:txBody>
        </p:sp>
      </p:grpSp>
      <p:sp>
        <p:nvSpPr>
          <p:cNvPr name="AutoShape 11" id="11"/>
          <p:cNvSpPr/>
          <p:nvPr/>
        </p:nvSpPr>
        <p:spPr>
          <a:xfrm flipV="true">
            <a:off x="8482550" y="-2607264"/>
            <a:ext cx="0" cy="15773061"/>
          </a:xfrm>
          <a:prstGeom prst="line">
            <a:avLst/>
          </a:prstGeom>
          <a:ln cap="flat" w="19050">
            <a:solidFill>
              <a:srgbClr val="F4F4ED"/>
            </a:solidFill>
            <a:prstDash val="solid"/>
            <a:headEnd type="none" len="sm" w="sm"/>
            <a:tailEnd type="none" len="sm" w="sm"/>
          </a:ln>
        </p:spPr>
      </p:sp>
      <p:grpSp>
        <p:nvGrpSpPr>
          <p:cNvPr name="Group 12" id="12"/>
          <p:cNvGrpSpPr/>
          <p:nvPr/>
        </p:nvGrpSpPr>
        <p:grpSpPr>
          <a:xfrm rot="-5400000">
            <a:off x="8285183" y="7065390"/>
            <a:ext cx="394734" cy="718264"/>
            <a:chOff x="0" y="0"/>
            <a:chExt cx="812800" cy="1478982"/>
          </a:xfrm>
        </p:grpSpPr>
        <p:sp>
          <p:nvSpPr>
            <p:cNvPr name="Freeform 13" id="13"/>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4" id="14"/>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5" id="15"/>
          <p:cNvGrpSpPr/>
          <p:nvPr/>
        </p:nvGrpSpPr>
        <p:grpSpPr>
          <a:xfrm rot="-5400000">
            <a:off x="8285183" y="4279917"/>
            <a:ext cx="394734" cy="718264"/>
            <a:chOff x="0" y="0"/>
            <a:chExt cx="812800" cy="1478982"/>
          </a:xfrm>
        </p:grpSpPr>
        <p:sp>
          <p:nvSpPr>
            <p:cNvPr name="Freeform 16" id="16"/>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17" id="17"/>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8" id="18"/>
          <p:cNvGrpSpPr/>
          <p:nvPr/>
        </p:nvGrpSpPr>
        <p:grpSpPr>
          <a:xfrm rot="-5400000">
            <a:off x="8285183" y="1379587"/>
            <a:ext cx="394734" cy="718264"/>
            <a:chOff x="0" y="0"/>
            <a:chExt cx="812800" cy="1478982"/>
          </a:xfrm>
        </p:grpSpPr>
        <p:sp>
          <p:nvSpPr>
            <p:cNvPr name="Freeform 19" id="19"/>
            <p:cNvSpPr/>
            <p:nvPr/>
          </p:nvSpPr>
          <p:spPr>
            <a:xfrm flipH="false" flipV="false" rot="0">
              <a:off x="0" y="0"/>
              <a:ext cx="812800" cy="1478982"/>
            </a:xfrm>
            <a:custGeom>
              <a:avLst/>
              <a:gdLst/>
              <a:ahLst/>
              <a:cxnLst/>
              <a:rect r="r" b="b" t="t" l="l"/>
              <a:pathLst>
                <a:path h="1478982" w="812800">
                  <a:moveTo>
                    <a:pt x="406400" y="0"/>
                  </a:moveTo>
                  <a:lnTo>
                    <a:pt x="535715" y="504187"/>
                  </a:lnTo>
                  <a:lnTo>
                    <a:pt x="812800" y="739491"/>
                  </a:lnTo>
                  <a:lnTo>
                    <a:pt x="535715" y="974794"/>
                  </a:lnTo>
                  <a:lnTo>
                    <a:pt x="406400" y="1478982"/>
                  </a:lnTo>
                  <a:lnTo>
                    <a:pt x="277085" y="974794"/>
                  </a:lnTo>
                  <a:lnTo>
                    <a:pt x="0" y="739491"/>
                  </a:lnTo>
                  <a:lnTo>
                    <a:pt x="277085" y="504187"/>
                  </a:lnTo>
                  <a:lnTo>
                    <a:pt x="406400" y="0"/>
                  </a:lnTo>
                  <a:close/>
                </a:path>
              </a:pathLst>
            </a:custGeom>
            <a:solidFill>
              <a:srgbClr val="FFFFFF"/>
            </a:solidFill>
            <a:ln cap="sq">
              <a:noFill/>
              <a:prstDash val="solid"/>
              <a:miter/>
            </a:ln>
          </p:spPr>
        </p:sp>
        <p:sp>
          <p:nvSpPr>
            <p:cNvPr name="TextBox 20" id="20"/>
            <p:cNvSpPr txBox="true"/>
            <p:nvPr/>
          </p:nvSpPr>
          <p:spPr>
            <a:xfrm>
              <a:off x="190500" y="384736"/>
              <a:ext cx="431800" cy="747609"/>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21" id="21"/>
          <p:cNvGrpSpPr/>
          <p:nvPr/>
        </p:nvGrpSpPr>
        <p:grpSpPr>
          <a:xfrm rot="0">
            <a:off x="9321397" y="1095257"/>
            <a:ext cx="8216916" cy="2561528"/>
            <a:chOff x="0" y="0"/>
            <a:chExt cx="2750680" cy="857492"/>
          </a:xfrm>
        </p:grpSpPr>
        <p:sp>
          <p:nvSpPr>
            <p:cNvPr name="Freeform 22" id="22"/>
            <p:cNvSpPr/>
            <p:nvPr/>
          </p:nvSpPr>
          <p:spPr>
            <a:xfrm flipH="false" flipV="false" rot="0">
              <a:off x="0" y="0"/>
              <a:ext cx="2750680" cy="857492"/>
            </a:xfrm>
            <a:custGeom>
              <a:avLst/>
              <a:gdLst/>
              <a:ahLst/>
              <a:cxnLst/>
              <a:rect r="r" b="b" t="t" l="l"/>
              <a:pathLst>
                <a:path h="857492" w="2750680">
                  <a:moveTo>
                    <a:pt x="18844" y="0"/>
                  </a:moveTo>
                  <a:lnTo>
                    <a:pt x="2731836" y="0"/>
                  </a:lnTo>
                  <a:cubicBezTo>
                    <a:pt x="2736834" y="0"/>
                    <a:pt x="2741627" y="1985"/>
                    <a:pt x="2745161" y="5519"/>
                  </a:cubicBezTo>
                  <a:cubicBezTo>
                    <a:pt x="2748695" y="9053"/>
                    <a:pt x="2750680" y="13846"/>
                    <a:pt x="2750680" y="18844"/>
                  </a:cubicBezTo>
                  <a:lnTo>
                    <a:pt x="2750680" y="838649"/>
                  </a:lnTo>
                  <a:cubicBezTo>
                    <a:pt x="2750680" y="843646"/>
                    <a:pt x="2748695" y="848439"/>
                    <a:pt x="2745161" y="851973"/>
                  </a:cubicBezTo>
                  <a:cubicBezTo>
                    <a:pt x="2741627" y="855507"/>
                    <a:pt x="2736834" y="857492"/>
                    <a:pt x="2731836" y="857492"/>
                  </a:cubicBezTo>
                  <a:lnTo>
                    <a:pt x="18844" y="857492"/>
                  </a:lnTo>
                  <a:cubicBezTo>
                    <a:pt x="13846" y="857492"/>
                    <a:pt x="9053" y="855507"/>
                    <a:pt x="5519" y="851973"/>
                  </a:cubicBezTo>
                  <a:cubicBezTo>
                    <a:pt x="1985" y="848439"/>
                    <a:pt x="0" y="843646"/>
                    <a:pt x="0" y="838649"/>
                  </a:cubicBezTo>
                  <a:lnTo>
                    <a:pt x="0" y="18844"/>
                  </a:lnTo>
                  <a:cubicBezTo>
                    <a:pt x="0" y="13846"/>
                    <a:pt x="1985" y="9053"/>
                    <a:pt x="5519" y="5519"/>
                  </a:cubicBezTo>
                  <a:cubicBezTo>
                    <a:pt x="9053" y="1985"/>
                    <a:pt x="13846" y="0"/>
                    <a:pt x="18844" y="0"/>
                  </a:cubicBezTo>
                  <a:close/>
                </a:path>
              </a:pathLst>
            </a:custGeom>
            <a:solidFill>
              <a:srgbClr val="04001E"/>
            </a:solidFill>
            <a:ln w="38100" cap="sq">
              <a:solidFill>
                <a:srgbClr val="E5E1DA"/>
              </a:solidFill>
              <a:prstDash val="solid"/>
              <a:miter/>
            </a:ln>
          </p:spPr>
        </p:sp>
        <p:sp>
          <p:nvSpPr>
            <p:cNvPr name="TextBox 23" id="23"/>
            <p:cNvSpPr txBox="true"/>
            <p:nvPr/>
          </p:nvSpPr>
          <p:spPr>
            <a:xfrm>
              <a:off x="0" y="-38100"/>
              <a:ext cx="2750680" cy="89559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4" id="24"/>
          <p:cNvSpPr txBox="true"/>
          <p:nvPr/>
        </p:nvSpPr>
        <p:spPr>
          <a:xfrm rot="0">
            <a:off x="9537007" y="1408933"/>
            <a:ext cx="7722293" cy="1820868"/>
          </a:xfrm>
          <a:prstGeom prst="rect">
            <a:avLst/>
          </a:prstGeom>
        </p:spPr>
        <p:txBody>
          <a:bodyPr anchor="t" rtlCol="false" tIns="0" lIns="0" bIns="0" rIns="0">
            <a:spAutoFit/>
          </a:bodyPr>
          <a:lstStyle/>
          <a:p>
            <a:pPr algn="ctr" marL="0" indent="0" lvl="0">
              <a:lnSpc>
                <a:spcPts val="3937"/>
              </a:lnSpc>
              <a:spcBef>
                <a:spcPct val="0"/>
              </a:spcBef>
            </a:pPr>
            <a:r>
              <a:rPr lang="en-US" b="true" sz="2916" spc="46">
                <a:solidFill>
                  <a:srgbClr val="FFFFFF"/>
                </a:solidFill>
                <a:latin typeface="Red Hat Display Bold"/>
                <a:ea typeface="Red Hat Display Bold"/>
                <a:cs typeface="Red Hat Display Bold"/>
                <a:sym typeface="Red Hat Display Bold"/>
              </a:rPr>
              <a:t>H</a:t>
            </a:r>
            <a:r>
              <a:rPr lang="en-US" b="true" sz="2916" spc="46" u="none">
                <a:solidFill>
                  <a:srgbClr val="FFFFFF"/>
                </a:solidFill>
                <a:latin typeface="Red Hat Display Bold"/>
                <a:ea typeface="Red Hat Display Bold"/>
                <a:cs typeface="Red Hat Display Bold"/>
                <a:sym typeface="Red Hat Display Bold"/>
              </a:rPr>
              <a:t>igh Relevance &amp; Robustness:</a:t>
            </a:r>
          </a:p>
          <a:p>
            <a:pPr algn="ctr" marL="0" indent="0" lvl="0">
              <a:lnSpc>
                <a:spcPts val="2722"/>
              </a:lnSpc>
              <a:spcBef>
                <a:spcPct val="0"/>
              </a:spcBef>
            </a:pPr>
          </a:p>
          <a:p>
            <a:pPr algn="just" marL="0" indent="0" lvl="0">
              <a:lnSpc>
                <a:spcPts val="3937"/>
              </a:lnSpc>
              <a:spcBef>
                <a:spcPct val="0"/>
              </a:spcBef>
            </a:pPr>
            <a:r>
              <a:rPr lang="en-US" sz="2916" spc="46" u="none">
                <a:solidFill>
                  <a:srgbClr val="FFFFFF"/>
                </a:solidFill>
                <a:latin typeface="Red Hat Display"/>
                <a:ea typeface="Red Hat Display"/>
                <a:cs typeface="Red Hat Display"/>
                <a:sym typeface="Red Hat Display"/>
              </a:rPr>
              <a:t>Delivers accurate and context-aware responses across varied queries and formats.</a:t>
            </a:r>
          </a:p>
        </p:txBody>
      </p:sp>
      <p:grpSp>
        <p:nvGrpSpPr>
          <p:cNvPr name="Group 25" id="25"/>
          <p:cNvGrpSpPr/>
          <p:nvPr/>
        </p:nvGrpSpPr>
        <p:grpSpPr>
          <a:xfrm rot="0">
            <a:off x="9321397" y="3862348"/>
            <a:ext cx="8216916" cy="2561528"/>
            <a:chOff x="0" y="0"/>
            <a:chExt cx="2750680" cy="857492"/>
          </a:xfrm>
        </p:grpSpPr>
        <p:sp>
          <p:nvSpPr>
            <p:cNvPr name="Freeform 26" id="26"/>
            <p:cNvSpPr/>
            <p:nvPr/>
          </p:nvSpPr>
          <p:spPr>
            <a:xfrm flipH="false" flipV="false" rot="0">
              <a:off x="0" y="0"/>
              <a:ext cx="2750680" cy="857492"/>
            </a:xfrm>
            <a:custGeom>
              <a:avLst/>
              <a:gdLst/>
              <a:ahLst/>
              <a:cxnLst/>
              <a:rect r="r" b="b" t="t" l="l"/>
              <a:pathLst>
                <a:path h="857492" w="2750680">
                  <a:moveTo>
                    <a:pt x="18844" y="0"/>
                  </a:moveTo>
                  <a:lnTo>
                    <a:pt x="2731836" y="0"/>
                  </a:lnTo>
                  <a:cubicBezTo>
                    <a:pt x="2736834" y="0"/>
                    <a:pt x="2741627" y="1985"/>
                    <a:pt x="2745161" y="5519"/>
                  </a:cubicBezTo>
                  <a:cubicBezTo>
                    <a:pt x="2748695" y="9053"/>
                    <a:pt x="2750680" y="13846"/>
                    <a:pt x="2750680" y="18844"/>
                  </a:cubicBezTo>
                  <a:lnTo>
                    <a:pt x="2750680" y="838649"/>
                  </a:lnTo>
                  <a:cubicBezTo>
                    <a:pt x="2750680" y="843646"/>
                    <a:pt x="2748695" y="848439"/>
                    <a:pt x="2745161" y="851973"/>
                  </a:cubicBezTo>
                  <a:cubicBezTo>
                    <a:pt x="2741627" y="855507"/>
                    <a:pt x="2736834" y="857492"/>
                    <a:pt x="2731836" y="857492"/>
                  </a:cubicBezTo>
                  <a:lnTo>
                    <a:pt x="18844" y="857492"/>
                  </a:lnTo>
                  <a:cubicBezTo>
                    <a:pt x="13846" y="857492"/>
                    <a:pt x="9053" y="855507"/>
                    <a:pt x="5519" y="851973"/>
                  </a:cubicBezTo>
                  <a:cubicBezTo>
                    <a:pt x="1985" y="848439"/>
                    <a:pt x="0" y="843646"/>
                    <a:pt x="0" y="838649"/>
                  </a:cubicBezTo>
                  <a:lnTo>
                    <a:pt x="0" y="18844"/>
                  </a:lnTo>
                  <a:cubicBezTo>
                    <a:pt x="0" y="13846"/>
                    <a:pt x="1985" y="9053"/>
                    <a:pt x="5519" y="5519"/>
                  </a:cubicBezTo>
                  <a:cubicBezTo>
                    <a:pt x="9053" y="1985"/>
                    <a:pt x="13846" y="0"/>
                    <a:pt x="18844" y="0"/>
                  </a:cubicBezTo>
                  <a:close/>
                </a:path>
              </a:pathLst>
            </a:custGeom>
            <a:solidFill>
              <a:srgbClr val="04001E"/>
            </a:solidFill>
            <a:ln w="38100" cap="sq">
              <a:solidFill>
                <a:srgbClr val="E5E1DA"/>
              </a:solidFill>
              <a:prstDash val="solid"/>
              <a:miter/>
            </a:ln>
          </p:spPr>
        </p:sp>
        <p:sp>
          <p:nvSpPr>
            <p:cNvPr name="TextBox 27" id="27"/>
            <p:cNvSpPr txBox="true"/>
            <p:nvPr/>
          </p:nvSpPr>
          <p:spPr>
            <a:xfrm>
              <a:off x="0" y="-38100"/>
              <a:ext cx="2750680" cy="89559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8" id="28"/>
          <p:cNvSpPr txBox="true"/>
          <p:nvPr/>
        </p:nvSpPr>
        <p:spPr>
          <a:xfrm rot="0">
            <a:off x="9537007" y="4170701"/>
            <a:ext cx="7722293" cy="1839691"/>
          </a:xfrm>
          <a:prstGeom prst="rect">
            <a:avLst/>
          </a:prstGeom>
        </p:spPr>
        <p:txBody>
          <a:bodyPr anchor="t" rtlCol="false" tIns="0" lIns="0" bIns="0" rIns="0">
            <a:spAutoFit/>
          </a:bodyPr>
          <a:lstStyle/>
          <a:p>
            <a:pPr algn="ctr" marL="0" indent="0" lvl="0">
              <a:lnSpc>
                <a:spcPts val="3953"/>
              </a:lnSpc>
              <a:spcBef>
                <a:spcPct val="0"/>
              </a:spcBef>
            </a:pPr>
            <a:r>
              <a:rPr lang="en-US" b="true" sz="2928" spc="46">
                <a:solidFill>
                  <a:srgbClr val="FFFFFF"/>
                </a:solidFill>
                <a:latin typeface="Red Hat Display Bold"/>
                <a:ea typeface="Red Hat Display Bold"/>
                <a:cs typeface="Red Hat Display Bold"/>
                <a:sym typeface="Red Hat Display Bold"/>
              </a:rPr>
              <a:t>R</a:t>
            </a:r>
            <a:r>
              <a:rPr lang="en-US" b="true" sz="2928" spc="46" u="none">
                <a:solidFill>
                  <a:srgbClr val="FFFFFF"/>
                </a:solidFill>
                <a:latin typeface="Red Hat Display Bold"/>
                <a:ea typeface="Red Hat Display Bold"/>
                <a:cs typeface="Red Hat Display Bold"/>
                <a:sym typeface="Red Hat Display Bold"/>
              </a:rPr>
              <a:t>eal-Time Data Awareness:</a:t>
            </a:r>
          </a:p>
          <a:p>
            <a:pPr algn="ctr" marL="0" indent="0" lvl="0">
              <a:lnSpc>
                <a:spcPts val="2873"/>
              </a:lnSpc>
              <a:spcBef>
                <a:spcPct val="0"/>
              </a:spcBef>
            </a:pPr>
          </a:p>
          <a:p>
            <a:pPr algn="just" marL="0" indent="0" lvl="0">
              <a:lnSpc>
                <a:spcPts val="3953"/>
              </a:lnSpc>
              <a:spcBef>
                <a:spcPct val="0"/>
              </a:spcBef>
            </a:pPr>
            <a:r>
              <a:rPr lang="en-US" sz="2928" spc="46" u="none">
                <a:solidFill>
                  <a:srgbClr val="FFFFFF"/>
                </a:solidFill>
                <a:latin typeface="Red Hat Display"/>
                <a:ea typeface="Red Hat Display"/>
                <a:cs typeface="Red Hat Display"/>
                <a:sym typeface="Red Hat Display"/>
              </a:rPr>
              <a:t>Continuously updated to reflect the most recent information and trends.</a:t>
            </a:r>
          </a:p>
        </p:txBody>
      </p:sp>
      <p:grpSp>
        <p:nvGrpSpPr>
          <p:cNvPr name="Group 29" id="29"/>
          <p:cNvGrpSpPr/>
          <p:nvPr/>
        </p:nvGrpSpPr>
        <p:grpSpPr>
          <a:xfrm rot="0">
            <a:off x="9321397" y="6633426"/>
            <a:ext cx="8216916" cy="2561528"/>
            <a:chOff x="0" y="0"/>
            <a:chExt cx="2750680" cy="857492"/>
          </a:xfrm>
        </p:grpSpPr>
        <p:sp>
          <p:nvSpPr>
            <p:cNvPr name="Freeform 30" id="30"/>
            <p:cNvSpPr/>
            <p:nvPr/>
          </p:nvSpPr>
          <p:spPr>
            <a:xfrm flipH="false" flipV="false" rot="0">
              <a:off x="0" y="0"/>
              <a:ext cx="2750680" cy="857492"/>
            </a:xfrm>
            <a:custGeom>
              <a:avLst/>
              <a:gdLst/>
              <a:ahLst/>
              <a:cxnLst/>
              <a:rect r="r" b="b" t="t" l="l"/>
              <a:pathLst>
                <a:path h="857492" w="2750680">
                  <a:moveTo>
                    <a:pt x="18844" y="0"/>
                  </a:moveTo>
                  <a:lnTo>
                    <a:pt x="2731836" y="0"/>
                  </a:lnTo>
                  <a:cubicBezTo>
                    <a:pt x="2736834" y="0"/>
                    <a:pt x="2741627" y="1985"/>
                    <a:pt x="2745161" y="5519"/>
                  </a:cubicBezTo>
                  <a:cubicBezTo>
                    <a:pt x="2748695" y="9053"/>
                    <a:pt x="2750680" y="13846"/>
                    <a:pt x="2750680" y="18844"/>
                  </a:cubicBezTo>
                  <a:lnTo>
                    <a:pt x="2750680" y="838649"/>
                  </a:lnTo>
                  <a:cubicBezTo>
                    <a:pt x="2750680" y="843646"/>
                    <a:pt x="2748695" y="848439"/>
                    <a:pt x="2745161" y="851973"/>
                  </a:cubicBezTo>
                  <a:cubicBezTo>
                    <a:pt x="2741627" y="855507"/>
                    <a:pt x="2736834" y="857492"/>
                    <a:pt x="2731836" y="857492"/>
                  </a:cubicBezTo>
                  <a:lnTo>
                    <a:pt x="18844" y="857492"/>
                  </a:lnTo>
                  <a:cubicBezTo>
                    <a:pt x="13846" y="857492"/>
                    <a:pt x="9053" y="855507"/>
                    <a:pt x="5519" y="851973"/>
                  </a:cubicBezTo>
                  <a:cubicBezTo>
                    <a:pt x="1985" y="848439"/>
                    <a:pt x="0" y="843646"/>
                    <a:pt x="0" y="838649"/>
                  </a:cubicBezTo>
                  <a:lnTo>
                    <a:pt x="0" y="18844"/>
                  </a:lnTo>
                  <a:cubicBezTo>
                    <a:pt x="0" y="13846"/>
                    <a:pt x="1985" y="9053"/>
                    <a:pt x="5519" y="5519"/>
                  </a:cubicBezTo>
                  <a:cubicBezTo>
                    <a:pt x="9053" y="1985"/>
                    <a:pt x="13846" y="0"/>
                    <a:pt x="18844" y="0"/>
                  </a:cubicBezTo>
                  <a:close/>
                </a:path>
              </a:pathLst>
            </a:custGeom>
            <a:solidFill>
              <a:srgbClr val="04001E"/>
            </a:solidFill>
            <a:ln w="38100" cap="sq">
              <a:solidFill>
                <a:srgbClr val="E5E1DA"/>
              </a:solidFill>
              <a:prstDash val="solid"/>
              <a:miter/>
            </a:ln>
          </p:spPr>
        </p:sp>
        <p:sp>
          <p:nvSpPr>
            <p:cNvPr name="TextBox 31" id="31"/>
            <p:cNvSpPr txBox="true"/>
            <p:nvPr/>
          </p:nvSpPr>
          <p:spPr>
            <a:xfrm>
              <a:off x="0" y="-38100"/>
              <a:ext cx="2750680" cy="89559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32" id="32"/>
          <p:cNvSpPr txBox="true"/>
          <p:nvPr/>
        </p:nvSpPr>
        <p:spPr>
          <a:xfrm rot="0">
            <a:off x="9537007" y="6941778"/>
            <a:ext cx="7722293" cy="1820641"/>
          </a:xfrm>
          <a:prstGeom prst="rect">
            <a:avLst/>
          </a:prstGeom>
        </p:spPr>
        <p:txBody>
          <a:bodyPr anchor="t" rtlCol="false" tIns="0" lIns="0" bIns="0" rIns="0">
            <a:spAutoFit/>
          </a:bodyPr>
          <a:lstStyle/>
          <a:p>
            <a:pPr algn="ctr" marL="0" indent="0" lvl="0">
              <a:lnSpc>
                <a:spcPts val="3953"/>
              </a:lnSpc>
              <a:spcBef>
                <a:spcPct val="0"/>
              </a:spcBef>
            </a:pPr>
            <a:r>
              <a:rPr lang="en-US" b="true" sz="2928" spc="46">
                <a:solidFill>
                  <a:srgbClr val="FFFFFF"/>
                </a:solidFill>
                <a:latin typeface="Red Hat Display Bold"/>
                <a:ea typeface="Red Hat Display Bold"/>
                <a:cs typeface="Red Hat Display Bold"/>
                <a:sym typeface="Red Hat Display Bold"/>
              </a:rPr>
              <a:t>Mu</a:t>
            </a:r>
            <a:r>
              <a:rPr lang="en-US" b="true" sz="2928" spc="46" u="none">
                <a:solidFill>
                  <a:srgbClr val="FFFFFF"/>
                </a:solidFill>
                <a:latin typeface="Red Hat Display Bold"/>
                <a:ea typeface="Red Hat Display Bold"/>
                <a:cs typeface="Red Hat Display Bold"/>
                <a:sym typeface="Red Hat Display Bold"/>
              </a:rPr>
              <a:t>lti-Modal Understanding:</a:t>
            </a:r>
          </a:p>
          <a:p>
            <a:pPr algn="ctr" marL="0" indent="0" lvl="0">
              <a:lnSpc>
                <a:spcPts val="2738"/>
              </a:lnSpc>
              <a:spcBef>
                <a:spcPct val="0"/>
              </a:spcBef>
            </a:pPr>
          </a:p>
          <a:p>
            <a:pPr algn="just" marL="0" indent="0" lvl="0">
              <a:lnSpc>
                <a:spcPts val="3953"/>
              </a:lnSpc>
              <a:spcBef>
                <a:spcPct val="0"/>
              </a:spcBef>
            </a:pPr>
            <a:r>
              <a:rPr lang="en-US" sz="2928" spc="46" u="none">
                <a:solidFill>
                  <a:srgbClr val="FFFFFF"/>
                </a:solidFill>
                <a:latin typeface="Red Hat Display"/>
                <a:ea typeface="Red Hat Display"/>
                <a:cs typeface="Red Hat Display"/>
                <a:sym typeface="Red Hat Display"/>
              </a:rPr>
              <a:t>Capable of reading and reasoning over PDFs, documents, and images effectively.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6626729">
            <a:off x="11878550" y="2429250"/>
            <a:ext cx="12221289" cy="8822969"/>
          </a:xfrm>
          <a:custGeom>
            <a:avLst/>
            <a:gdLst/>
            <a:ahLst/>
            <a:cxnLst/>
            <a:rect r="r" b="b" t="t" l="l"/>
            <a:pathLst>
              <a:path h="8822969" w="12221289">
                <a:moveTo>
                  <a:pt x="0" y="0"/>
                </a:moveTo>
                <a:lnTo>
                  <a:pt x="12221289" y="0"/>
                </a:lnTo>
                <a:lnTo>
                  <a:pt x="12221289" y="8822969"/>
                </a:lnTo>
                <a:lnTo>
                  <a:pt x="0" y="8822969"/>
                </a:lnTo>
                <a:lnTo>
                  <a:pt x="0" y="0"/>
                </a:lnTo>
                <a:close/>
              </a:path>
            </a:pathLst>
          </a:custGeom>
          <a:blipFill>
            <a:blip r:embed="rId3"/>
            <a:stretch>
              <a:fillRect l="0" t="0" r="0" b="0"/>
            </a:stretch>
          </a:blipFill>
        </p:spPr>
      </p:sp>
      <p:grpSp>
        <p:nvGrpSpPr>
          <p:cNvPr name="Group 4" id="4"/>
          <p:cNvGrpSpPr/>
          <p:nvPr/>
        </p:nvGrpSpPr>
        <p:grpSpPr>
          <a:xfrm rot="0">
            <a:off x="1028700" y="1794704"/>
            <a:ext cx="13851811" cy="8041531"/>
            <a:chOff x="0" y="0"/>
            <a:chExt cx="3648214" cy="2117934"/>
          </a:xfrm>
        </p:grpSpPr>
        <p:sp>
          <p:nvSpPr>
            <p:cNvPr name="Freeform 5" id="5"/>
            <p:cNvSpPr/>
            <p:nvPr/>
          </p:nvSpPr>
          <p:spPr>
            <a:xfrm flipH="false" flipV="false" rot="0">
              <a:off x="0" y="0"/>
              <a:ext cx="3648214" cy="2117934"/>
            </a:xfrm>
            <a:custGeom>
              <a:avLst/>
              <a:gdLst/>
              <a:ahLst/>
              <a:cxnLst/>
              <a:rect r="r" b="b" t="t" l="l"/>
              <a:pathLst>
                <a:path h="2117934" w="3648214">
                  <a:moveTo>
                    <a:pt x="11178" y="0"/>
                  </a:moveTo>
                  <a:lnTo>
                    <a:pt x="3637035" y="0"/>
                  </a:lnTo>
                  <a:cubicBezTo>
                    <a:pt x="3643209" y="0"/>
                    <a:pt x="3648214" y="5005"/>
                    <a:pt x="3648214" y="11178"/>
                  </a:cubicBezTo>
                  <a:lnTo>
                    <a:pt x="3648214" y="2106756"/>
                  </a:lnTo>
                  <a:cubicBezTo>
                    <a:pt x="3648214" y="2112930"/>
                    <a:pt x="3643209" y="2117934"/>
                    <a:pt x="3637035" y="2117934"/>
                  </a:cubicBezTo>
                  <a:lnTo>
                    <a:pt x="11178" y="2117934"/>
                  </a:lnTo>
                  <a:cubicBezTo>
                    <a:pt x="5005" y="2117934"/>
                    <a:pt x="0" y="2112930"/>
                    <a:pt x="0" y="2106756"/>
                  </a:cubicBezTo>
                  <a:lnTo>
                    <a:pt x="0" y="11178"/>
                  </a:lnTo>
                  <a:cubicBezTo>
                    <a:pt x="0" y="5005"/>
                    <a:pt x="5005" y="0"/>
                    <a:pt x="11178" y="0"/>
                  </a:cubicBezTo>
                  <a:close/>
                </a:path>
              </a:pathLst>
            </a:custGeom>
            <a:solidFill>
              <a:srgbClr val="04001E"/>
            </a:solidFill>
            <a:ln w="38100" cap="sq">
              <a:solidFill>
                <a:srgbClr val="E5E1DA"/>
              </a:solidFill>
              <a:prstDash val="solid"/>
              <a:miter/>
            </a:ln>
          </p:spPr>
        </p:sp>
        <p:sp>
          <p:nvSpPr>
            <p:cNvPr name="TextBox 6" id="6"/>
            <p:cNvSpPr txBox="true"/>
            <p:nvPr/>
          </p:nvSpPr>
          <p:spPr>
            <a:xfrm>
              <a:off x="0" y="-38100"/>
              <a:ext cx="3648214" cy="2156034"/>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990894" y="2698143"/>
            <a:ext cx="10571670" cy="2282190"/>
          </a:xfrm>
          <a:prstGeom prst="rect">
            <a:avLst/>
          </a:prstGeom>
        </p:spPr>
        <p:txBody>
          <a:bodyPr anchor="t" rtlCol="false" tIns="0" lIns="0" bIns="0" rIns="0">
            <a:spAutoFit/>
          </a:bodyPr>
          <a:lstStyle/>
          <a:p>
            <a:pPr algn="l">
              <a:lnSpc>
                <a:spcPts val="8730"/>
              </a:lnSpc>
            </a:pPr>
            <a:r>
              <a:rPr lang="en-US" sz="9000">
                <a:solidFill>
                  <a:srgbClr val="F4F4ED"/>
                </a:solidFill>
                <a:latin typeface="Archivo Black"/>
                <a:ea typeface="Archivo Black"/>
                <a:cs typeface="Archivo Black"/>
                <a:sym typeface="Archivo Black"/>
              </a:rPr>
              <a:t>How do we plan to apply?</a:t>
            </a:r>
          </a:p>
        </p:txBody>
      </p:sp>
      <p:sp>
        <p:nvSpPr>
          <p:cNvPr name="Freeform 8" id="8"/>
          <p:cNvSpPr/>
          <p:nvPr/>
        </p:nvSpPr>
        <p:spPr>
          <a:xfrm flipH="false" flipV="false" rot="0">
            <a:off x="12271832" y="7270926"/>
            <a:ext cx="896420" cy="896420"/>
          </a:xfrm>
          <a:custGeom>
            <a:avLst/>
            <a:gdLst/>
            <a:ahLst/>
            <a:cxnLst/>
            <a:rect r="r" b="b" t="t" l="l"/>
            <a:pathLst>
              <a:path h="896420" w="896420">
                <a:moveTo>
                  <a:pt x="0" y="0"/>
                </a:moveTo>
                <a:lnTo>
                  <a:pt x="896421" y="0"/>
                </a:lnTo>
                <a:lnTo>
                  <a:pt x="896421" y="896421"/>
                </a:lnTo>
                <a:lnTo>
                  <a:pt x="0" y="89642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4001E"/>
        </a:solidFill>
      </p:bgPr>
    </p:bg>
    <p:spTree>
      <p:nvGrpSpPr>
        <p:cNvPr id="1" name=""/>
        <p:cNvGrpSpPr/>
        <p:nvPr/>
      </p:nvGrpSpPr>
      <p:grpSpPr>
        <a:xfrm>
          <a:off x="0" y="0"/>
          <a:ext cx="0" cy="0"/>
          <a:chOff x="0" y="0"/>
          <a:chExt cx="0" cy="0"/>
        </a:xfrm>
      </p:grpSpPr>
      <p:sp>
        <p:nvSpPr>
          <p:cNvPr name="Freeform 2" id="2"/>
          <p:cNvSpPr/>
          <p:nvPr/>
        </p:nvSpPr>
        <p:spPr>
          <a:xfrm flipH="false" flipV="false" rot="6626729">
            <a:off x="11878550" y="2429250"/>
            <a:ext cx="12221289" cy="8822969"/>
          </a:xfrm>
          <a:custGeom>
            <a:avLst/>
            <a:gdLst/>
            <a:ahLst/>
            <a:cxnLst/>
            <a:rect r="r" b="b" t="t" l="l"/>
            <a:pathLst>
              <a:path h="8822969" w="12221289">
                <a:moveTo>
                  <a:pt x="0" y="0"/>
                </a:moveTo>
                <a:lnTo>
                  <a:pt x="12221289" y="0"/>
                </a:lnTo>
                <a:lnTo>
                  <a:pt x="12221289" y="8822969"/>
                </a:lnTo>
                <a:lnTo>
                  <a:pt x="0" y="8822969"/>
                </a:lnTo>
                <a:lnTo>
                  <a:pt x="0" y="0"/>
                </a:lnTo>
                <a:close/>
              </a:path>
            </a:pathLst>
          </a:custGeom>
          <a:blipFill>
            <a:blip r:embed="rId2"/>
            <a:stretch>
              <a:fillRect l="0" t="0" r="0" b="0"/>
            </a:stretch>
          </a:blipFill>
        </p:spPr>
      </p:sp>
      <p:grpSp>
        <p:nvGrpSpPr>
          <p:cNvPr name="Group 3" id="3"/>
          <p:cNvGrpSpPr/>
          <p:nvPr/>
        </p:nvGrpSpPr>
        <p:grpSpPr>
          <a:xfrm rot="0">
            <a:off x="1028700" y="1794704"/>
            <a:ext cx="13851811" cy="8041531"/>
            <a:chOff x="0" y="0"/>
            <a:chExt cx="3648214" cy="2117934"/>
          </a:xfrm>
        </p:grpSpPr>
        <p:sp>
          <p:nvSpPr>
            <p:cNvPr name="Freeform 4" id="4"/>
            <p:cNvSpPr/>
            <p:nvPr/>
          </p:nvSpPr>
          <p:spPr>
            <a:xfrm flipH="false" flipV="false" rot="0">
              <a:off x="0" y="0"/>
              <a:ext cx="3648214" cy="2117934"/>
            </a:xfrm>
            <a:custGeom>
              <a:avLst/>
              <a:gdLst/>
              <a:ahLst/>
              <a:cxnLst/>
              <a:rect r="r" b="b" t="t" l="l"/>
              <a:pathLst>
                <a:path h="2117934" w="3648214">
                  <a:moveTo>
                    <a:pt x="11178" y="0"/>
                  </a:moveTo>
                  <a:lnTo>
                    <a:pt x="3637035" y="0"/>
                  </a:lnTo>
                  <a:cubicBezTo>
                    <a:pt x="3643209" y="0"/>
                    <a:pt x="3648214" y="5005"/>
                    <a:pt x="3648214" y="11178"/>
                  </a:cubicBezTo>
                  <a:lnTo>
                    <a:pt x="3648214" y="2106756"/>
                  </a:lnTo>
                  <a:cubicBezTo>
                    <a:pt x="3648214" y="2112930"/>
                    <a:pt x="3643209" y="2117934"/>
                    <a:pt x="3637035" y="2117934"/>
                  </a:cubicBezTo>
                  <a:lnTo>
                    <a:pt x="11178" y="2117934"/>
                  </a:lnTo>
                  <a:cubicBezTo>
                    <a:pt x="5005" y="2117934"/>
                    <a:pt x="0" y="2112930"/>
                    <a:pt x="0" y="2106756"/>
                  </a:cubicBezTo>
                  <a:lnTo>
                    <a:pt x="0" y="11178"/>
                  </a:lnTo>
                  <a:cubicBezTo>
                    <a:pt x="0" y="5005"/>
                    <a:pt x="5005" y="0"/>
                    <a:pt x="11178" y="0"/>
                  </a:cubicBezTo>
                  <a:close/>
                </a:path>
              </a:pathLst>
            </a:custGeom>
            <a:solidFill>
              <a:srgbClr val="04001E"/>
            </a:solidFill>
            <a:ln w="38100" cap="sq">
              <a:solidFill>
                <a:srgbClr val="E5E1DA"/>
              </a:solidFill>
              <a:prstDash val="solid"/>
              <a:miter/>
            </a:ln>
          </p:spPr>
        </p:sp>
        <p:sp>
          <p:nvSpPr>
            <p:cNvPr name="TextBox 5" id="5"/>
            <p:cNvSpPr txBox="true"/>
            <p:nvPr/>
          </p:nvSpPr>
          <p:spPr>
            <a:xfrm>
              <a:off x="0" y="-38100"/>
              <a:ext cx="3648214" cy="2156034"/>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754630" y="3227147"/>
            <a:ext cx="12399952" cy="4491990"/>
          </a:xfrm>
          <a:prstGeom prst="rect">
            <a:avLst/>
          </a:prstGeom>
        </p:spPr>
        <p:txBody>
          <a:bodyPr anchor="t" rtlCol="false" tIns="0" lIns="0" bIns="0" rIns="0">
            <a:spAutoFit/>
          </a:bodyPr>
          <a:lstStyle/>
          <a:p>
            <a:pPr algn="l">
              <a:lnSpc>
                <a:spcPts val="8730"/>
              </a:lnSpc>
            </a:pPr>
            <a:r>
              <a:rPr lang="en-US" sz="9000">
                <a:solidFill>
                  <a:srgbClr val="F4F4ED"/>
                </a:solidFill>
                <a:latin typeface="Archivo Black"/>
                <a:ea typeface="Archivo Black"/>
                <a:cs typeface="Archivo Black"/>
                <a:sym typeface="Archivo Black"/>
              </a:rPr>
              <a:t>Apply Adaptive Retreival and context enrichment strategy in our RAG</a:t>
            </a:r>
          </a:p>
        </p:txBody>
      </p:sp>
      <p:sp>
        <p:nvSpPr>
          <p:cNvPr name="Freeform 7" id="7"/>
          <p:cNvSpPr/>
          <p:nvPr/>
        </p:nvSpPr>
        <p:spPr>
          <a:xfrm flipH="false" flipV="false" rot="0">
            <a:off x="12271832" y="8281112"/>
            <a:ext cx="896420" cy="896420"/>
          </a:xfrm>
          <a:custGeom>
            <a:avLst/>
            <a:gdLst/>
            <a:ahLst/>
            <a:cxnLst/>
            <a:rect r="r" b="b" t="t" l="l"/>
            <a:pathLst>
              <a:path h="896420" w="896420">
                <a:moveTo>
                  <a:pt x="0" y="0"/>
                </a:moveTo>
                <a:lnTo>
                  <a:pt x="896421" y="0"/>
                </a:lnTo>
                <a:lnTo>
                  <a:pt x="896421"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true" flipV="false" rot="6626729">
            <a:off x="-7192264" y="322201"/>
            <a:ext cx="12221289" cy="8822969"/>
          </a:xfrm>
          <a:custGeom>
            <a:avLst/>
            <a:gdLst/>
            <a:ahLst/>
            <a:cxnLst/>
            <a:rect r="r" b="b" t="t" l="l"/>
            <a:pathLst>
              <a:path h="8822969" w="12221289">
                <a:moveTo>
                  <a:pt x="12221289" y="0"/>
                </a:moveTo>
                <a:lnTo>
                  <a:pt x="0" y="0"/>
                </a:lnTo>
                <a:lnTo>
                  <a:pt x="0" y="8822969"/>
                </a:lnTo>
                <a:lnTo>
                  <a:pt x="12221289" y="8822969"/>
                </a:lnTo>
                <a:lnTo>
                  <a:pt x="12221289" y="0"/>
                </a:lnTo>
                <a:close/>
              </a:path>
            </a:pathLst>
          </a:custGeom>
          <a:blipFill>
            <a:blip r:embed="rId3"/>
            <a:stretch>
              <a:fillRect l="0" t="0" r="0" b="0"/>
            </a:stretch>
          </a:blipFill>
        </p:spPr>
      </p:sp>
      <p:grpSp>
        <p:nvGrpSpPr>
          <p:cNvPr name="Group 4" id="4"/>
          <p:cNvGrpSpPr/>
          <p:nvPr/>
        </p:nvGrpSpPr>
        <p:grpSpPr>
          <a:xfrm rot="0">
            <a:off x="175502" y="3271206"/>
            <a:ext cx="4062661" cy="2988898"/>
            <a:chOff x="0" y="0"/>
            <a:chExt cx="1070001" cy="787200"/>
          </a:xfrm>
        </p:grpSpPr>
        <p:sp>
          <p:nvSpPr>
            <p:cNvPr name="Freeform 5" id="5"/>
            <p:cNvSpPr/>
            <p:nvPr/>
          </p:nvSpPr>
          <p:spPr>
            <a:xfrm flipH="false" flipV="false" rot="0">
              <a:off x="0" y="0"/>
              <a:ext cx="1070001" cy="787200"/>
            </a:xfrm>
            <a:custGeom>
              <a:avLst/>
              <a:gdLst/>
              <a:ahLst/>
              <a:cxnLst/>
              <a:rect r="r" b="b" t="t" l="l"/>
              <a:pathLst>
                <a:path h="787200" w="1070001">
                  <a:moveTo>
                    <a:pt x="38113" y="0"/>
                  </a:moveTo>
                  <a:lnTo>
                    <a:pt x="1031889" y="0"/>
                  </a:lnTo>
                  <a:cubicBezTo>
                    <a:pt x="1041997" y="0"/>
                    <a:pt x="1051691" y="4015"/>
                    <a:pt x="1058838" y="11163"/>
                  </a:cubicBezTo>
                  <a:cubicBezTo>
                    <a:pt x="1065986" y="18310"/>
                    <a:pt x="1070001" y="28004"/>
                    <a:pt x="1070001" y="38113"/>
                  </a:cubicBezTo>
                  <a:lnTo>
                    <a:pt x="1070001" y="749087"/>
                  </a:lnTo>
                  <a:cubicBezTo>
                    <a:pt x="1070001" y="770136"/>
                    <a:pt x="1052938" y="787200"/>
                    <a:pt x="1031889" y="787200"/>
                  </a:cubicBezTo>
                  <a:lnTo>
                    <a:pt x="38113" y="787200"/>
                  </a:lnTo>
                  <a:cubicBezTo>
                    <a:pt x="17064" y="787200"/>
                    <a:pt x="0" y="770136"/>
                    <a:pt x="0" y="749087"/>
                  </a:cubicBezTo>
                  <a:lnTo>
                    <a:pt x="0" y="38113"/>
                  </a:lnTo>
                  <a:cubicBezTo>
                    <a:pt x="0" y="17064"/>
                    <a:pt x="17064" y="0"/>
                    <a:pt x="38113" y="0"/>
                  </a:cubicBezTo>
                  <a:close/>
                </a:path>
              </a:pathLst>
            </a:custGeom>
            <a:solidFill>
              <a:srgbClr val="04001E"/>
            </a:solidFill>
            <a:ln w="38100" cap="sq">
              <a:solidFill>
                <a:srgbClr val="E5E1DA"/>
              </a:solidFill>
              <a:prstDash val="solid"/>
              <a:miter/>
            </a:ln>
          </p:spPr>
        </p:sp>
        <p:sp>
          <p:nvSpPr>
            <p:cNvPr name="TextBox 6" id="6"/>
            <p:cNvSpPr txBox="true"/>
            <p:nvPr/>
          </p:nvSpPr>
          <p:spPr>
            <a:xfrm>
              <a:off x="0" y="-38100"/>
              <a:ext cx="1070001" cy="8253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14300" y="3783275"/>
            <a:ext cx="4015707" cy="2015121"/>
          </a:xfrm>
          <a:prstGeom prst="rect">
            <a:avLst/>
          </a:prstGeom>
        </p:spPr>
        <p:txBody>
          <a:bodyPr anchor="t" rtlCol="false" tIns="0" lIns="0" bIns="0" rIns="0">
            <a:spAutoFit/>
          </a:bodyPr>
          <a:lstStyle/>
          <a:p>
            <a:pPr algn="ctr">
              <a:lnSpc>
                <a:spcPts val="5238"/>
              </a:lnSpc>
            </a:pPr>
            <a:r>
              <a:rPr lang="en-US" sz="5400">
                <a:solidFill>
                  <a:srgbClr val="FFFFFF"/>
                </a:solidFill>
                <a:latin typeface="Archivo Black"/>
                <a:ea typeface="Archivo Black"/>
                <a:cs typeface="Archivo Black"/>
                <a:sym typeface="Archivo Black"/>
              </a:rPr>
              <a:t>Adaptive RAG System</a:t>
            </a:r>
          </a:p>
        </p:txBody>
      </p:sp>
      <p:grpSp>
        <p:nvGrpSpPr>
          <p:cNvPr name="Group 8" id="8"/>
          <p:cNvGrpSpPr/>
          <p:nvPr/>
        </p:nvGrpSpPr>
        <p:grpSpPr>
          <a:xfrm rot="0">
            <a:off x="5186509" y="499640"/>
            <a:ext cx="12351804" cy="9346726"/>
            <a:chOff x="0" y="0"/>
            <a:chExt cx="16469072" cy="12462301"/>
          </a:xfrm>
        </p:grpSpPr>
        <p:grpSp>
          <p:nvGrpSpPr>
            <p:cNvPr name="Group 9" id="9"/>
            <p:cNvGrpSpPr/>
            <p:nvPr/>
          </p:nvGrpSpPr>
          <p:grpSpPr>
            <a:xfrm rot="0">
              <a:off x="0" y="0"/>
              <a:ext cx="16469072" cy="11290789"/>
              <a:chOff x="0" y="0"/>
              <a:chExt cx="4134868" cy="2834763"/>
            </a:xfrm>
          </p:grpSpPr>
          <p:sp>
            <p:nvSpPr>
              <p:cNvPr name="Freeform 10" id="10"/>
              <p:cNvSpPr/>
              <p:nvPr/>
            </p:nvSpPr>
            <p:spPr>
              <a:xfrm flipH="false" flipV="false" rot="0">
                <a:off x="0" y="0"/>
                <a:ext cx="4134868" cy="2834763"/>
              </a:xfrm>
              <a:custGeom>
                <a:avLst/>
                <a:gdLst/>
                <a:ahLst/>
                <a:cxnLst/>
                <a:rect r="r" b="b" t="t" l="l"/>
                <a:pathLst>
                  <a:path h="2834763" w="4134868">
                    <a:moveTo>
                      <a:pt x="12536" y="0"/>
                    </a:moveTo>
                    <a:lnTo>
                      <a:pt x="4122332" y="0"/>
                    </a:lnTo>
                    <a:cubicBezTo>
                      <a:pt x="4129255" y="0"/>
                      <a:pt x="4134868" y="5612"/>
                      <a:pt x="4134868" y="12536"/>
                    </a:cubicBezTo>
                    <a:lnTo>
                      <a:pt x="4134868" y="2822228"/>
                    </a:lnTo>
                    <a:cubicBezTo>
                      <a:pt x="4134868" y="2825552"/>
                      <a:pt x="4133547" y="2828741"/>
                      <a:pt x="4131196" y="2831092"/>
                    </a:cubicBezTo>
                    <a:cubicBezTo>
                      <a:pt x="4128845" y="2833443"/>
                      <a:pt x="4125657" y="2834763"/>
                      <a:pt x="4122332" y="2834763"/>
                    </a:cubicBezTo>
                    <a:lnTo>
                      <a:pt x="12536" y="2834763"/>
                    </a:lnTo>
                    <a:cubicBezTo>
                      <a:pt x="5612" y="2834763"/>
                      <a:pt x="0" y="2829151"/>
                      <a:pt x="0" y="2822228"/>
                    </a:cubicBezTo>
                    <a:lnTo>
                      <a:pt x="0" y="12536"/>
                    </a:lnTo>
                    <a:cubicBezTo>
                      <a:pt x="0" y="9211"/>
                      <a:pt x="1321" y="6023"/>
                      <a:pt x="3672" y="3672"/>
                    </a:cubicBezTo>
                    <a:cubicBezTo>
                      <a:pt x="6023" y="1321"/>
                      <a:pt x="9211" y="0"/>
                      <a:pt x="12536" y="0"/>
                    </a:cubicBezTo>
                    <a:close/>
                  </a:path>
                </a:pathLst>
              </a:custGeom>
              <a:solidFill>
                <a:srgbClr val="04001E"/>
              </a:solidFill>
              <a:ln w="38100" cap="sq">
                <a:solidFill>
                  <a:srgbClr val="E5E1DA"/>
                </a:solidFill>
                <a:prstDash val="solid"/>
                <a:miter/>
              </a:ln>
            </p:spPr>
          </p:sp>
          <p:sp>
            <p:nvSpPr>
              <p:cNvPr name="TextBox 11" id="11"/>
              <p:cNvSpPr txBox="true"/>
              <p:nvPr/>
            </p:nvSpPr>
            <p:spPr>
              <a:xfrm>
                <a:off x="0" y="-38100"/>
                <a:ext cx="4134868" cy="2872863"/>
              </a:xfrm>
              <a:prstGeom prst="rect">
                <a:avLst/>
              </a:prstGeom>
            </p:spPr>
            <p:txBody>
              <a:bodyPr anchor="ctr" rtlCol="false" tIns="50800" lIns="50800" bIns="50800" rIns="50800"/>
              <a:lstStyle/>
              <a:p>
                <a:pPr algn="ctr" marL="410209" indent="-205105" lvl="1">
                  <a:lnSpc>
                    <a:spcPts val="2659"/>
                  </a:lnSpc>
                  <a:buFont typeface="Arial"/>
                  <a:buChar char="•"/>
                </a:pPr>
                <a:r>
                  <a:rPr lang="en-US" sz="1899">
                    <a:solidFill>
                      <a:srgbClr val="000000"/>
                    </a:solidFill>
                    <a:latin typeface="Lato"/>
                    <a:ea typeface="Lato"/>
                    <a:cs typeface="Lato"/>
                    <a:sym typeface="Lato"/>
                  </a:rPr>
                  <a:t>fawf</a:t>
                </a:r>
              </a:p>
            </p:txBody>
          </p:sp>
        </p:grpSp>
        <p:sp>
          <p:nvSpPr>
            <p:cNvPr name="TextBox 12" id="12"/>
            <p:cNvSpPr txBox="true"/>
            <p:nvPr/>
          </p:nvSpPr>
          <p:spPr>
            <a:xfrm rot="0">
              <a:off x="614833" y="2448767"/>
              <a:ext cx="14804335" cy="10013534"/>
            </a:xfrm>
            <a:prstGeom prst="rect">
              <a:avLst/>
            </a:prstGeom>
          </p:spPr>
          <p:txBody>
            <a:bodyPr anchor="t" rtlCol="false" tIns="0" lIns="0" bIns="0" rIns="0">
              <a:spAutoFit/>
            </a:bodyPr>
            <a:lstStyle/>
            <a:p>
              <a:pPr algn="l" marL="867134" indent="-433567" lvl="1">
                <a:lnSpc>
                  <a:spcPts val="5422"/>
                </a:lnSpc>
                <a:buFont typeface="Arial"/>
                <a:buChar char="•"/>
              </a:pPr>
              <a:r>
                <a:rPr lang="en-US" sz="4016" spc="64" u="none">
                  <a:solidFill>
                    <a:srgbClr val="FFFFFF"/>
                  </a:solidFill>
                  <a:latin typeface="Red Hat Display"/>
                  <a:ea typeface="Red Hat Display"/>
                  <a:cs typeface="Red Hat Display"/>
                  <a:sym typeface="Red Hat Display"/>
                </a:rPr>
                <a:t> Query Classification</a:t>
              </a:r>
            </a:p>
            <a:p>
              <a:pPr algn="l">
                <a:lnSpc>
                  <a:spcPts val="5422"/>
                </a:lnSpc>
              </a:pPr>
            </a:p>
            <a:p>
              <a:pPr algn="l" marL="867134" indent="-433567" lvl="1">
                <a:lnSpc>
                  <a:spcPts val="5422"/>
                </a:lnSpc>
                <a:buFont typeface="Arial"/>
                <a:buChar char="•"/>
              </a:pPr>
              <a:r>
                <a:rPr lang="en-US" sz="4016" spc="64" u="none">
                  <a:solidFill>
                    <a:srgbClr val="FFFFFF"/>
                  </a:solidFill>
                  <a:latin typeface="Red Hat Display"/>
                  <a:ea typeface="Red Hat Display"/>
                  <a:cs typeface="Red Hat Display"/>
                  <a:sym typeface="Red Hat Display"/>
                </a:rPr>
                <a:t> </a:t>
              </a:r>
              <a:r>
                <a:rPr lang="en-US" sz="4016" spc="64" u="none">
                  <a:solidFill>
                    <a:srgbClr val="FFFFFF"/>
                  </a:solidFill>
                  <a:latin typeface="Red Hat Display"/>
                  <a:ea typeface="Red Hat Display"/>
                  <a:cs typeface="Red Hat Display"/>
                  <a:sym typeface="Red Hat Display"/>
                </a:rPr>
                <a:t>Dynamic Strategy Selection</a:t>
              </a:r>
            </a:p>
            <a:p>
              <a:pPr algn="l">
                <a:lnSpc>
                  <a:spcPts val="5422"/>
                </a:lnSpc>
              </a:pPr>
            </a:p>
            <a:p>
              <a:pPr algn="l" marL="867134" indent="-433567" lvl="1">
                <a:lnSpc>
                  <a:spcPts val="5422"/>
                </a:lnSpc>
                <a:buFont typeface="Arial"/>
                <a:buChar char="•"/>
              </a:pPr>
              <a:r>
                <a:rPr lang="en-US" sz="4016" spc="64" u="none">
                  <a:solidFill>
                    <a:srgbClr val="FFFFFF"/>
                  </a:solidFill>
                  <a:latin typeface="Red Hat Display"/>
                  <a:ea typeface="Red Hat Display"/>
                  <a:cs typeface="Red Hat Display"/>
                  <a:sym typeface="Red Hat Display"/>
                </a:rPr>
                <a:t> </a:t>
              </a:r>
              <a:r>
                <a:rPr lang="en-US" sz="4016" spc="64" u="none">
                  <a:solidFill>
                    <a:srgbClr val="FFFFFF"/>
                  </a:solidFill>
                  <a:latin typeface="Red Hat Display"/>
                  <a:ea typeface="Red Hat Display"/>
                  <a:cs typeface="Red Hat Display"/>
                  <a:sym typeface="Red Hat Display"/>
                </a:rPr>
                <a:t>Tailored Retrieval</a:t>
              </a:r>
            </a:p>
            <a:p>
              <a:pPr algn="l">
                <a:lnSpc>
                  <a:spcPts val="5422"/>
                </a:lnSpc>
              </a:pPr>
            </a:p>
            <a:p>
              <a:pPr algn="l" marL="867134" indent="-433567" lvl="1">
                <a:lnSpc>
                  <a:spcPts val="5422"/>
                </a:lnSpc>
                <a:buFont typeface="Arial"/>
                <a:buChar char="•"/>
              </a:pPr>
              <a:r>
                <a:rPr lang="en-US" sz="4016" spc="64" u="none">
                  <a:solidFill>
                    <a:srgbClr val="FFFFFF"/>
                  </a:solidFill>
                  <a:latin typeface="Red Hat Display"/>
                  <a:ea typeface="Red Hat Display"/>
                  <a:cs typeface="Red Hat Display"/>
                  <a:sym typeface="Red Hat Display"/>
                </a:rPr>
                <a:t> </a:t>
              </a:r>
              <a:r>
                <a:rPr lang="en-US" sz="4016" spc="64" u="none">
                  <a:solidFill>
                    <a:srgbClr val="FFFFFF"/>
                  </a:solidFill>
                  <a:latin typeface="Red Hat Display"/>
                  <a:ea typeface="Red Hat Display"/>
                  <a:cs typeface="Red Hat Display"/>
                  <a:sym typeface="Red Hat Display"/>
                </a:rPr>
                <a:t>Improved Precision</a:t>
              </a:r>
            </a:p>
            <a:p>
              <a:pPr algn="l">
                <a:lnSpc>
                  <a:spcPts val="5422"/>
                </a:lnSpc>
              </a:pPr>
            </a:p>
            <a:p>
              <a:pPr algn="l">
                <a:lnSpc>
                  <a:spcPts val="5422"/>
                </a:lnSpc>
              </a:pPr>
            </a:p>
            <a:p>
              <a:pPr algn="l">
                <a:lnSpc>
                  <a:spcPts val="5422"/>
                </a:lnSpc>
              </a:pPr>
            </a:p>
            <a:p>
              <a:pPr algn="l">
                <a:lnSpc>
                  <a:spcPts val="5422"/>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DAGtgM0_nOI</dc:identifier>
  <dcterms:modified xsi:type="dcterms:W3CDTF">2011-08-01T06:04:30Z</dcterms:modified>
  <cp:revision>1</cp:revision>
  <dc:title>Purple Blue and White Project Presentation</dc:title>
</cp:coreProperties>
</file>

<file path=docProps/thumbnail.jpeg>
</file>